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9"/>
  </p:notesMasterIdLst>
  <p:sldIdLst>
    <p:sldId id="326" r:id="rId3"/>
    <p:sldId id="258" r:id="rId4"/>
    <p:sldId id="272" r:id="rId5"/>
    <p:sldId id="324" r:id="rId6"/>
    <p:sldId id="331" r:id="rId7"/>
    <p:sldId id="263" r:id="rId8"/>
    <p:sldId id="282" r:id="rId9"/>
    <p:sldId id="332" r:id="rId10"/>
    <p:sldId id="267" r:id="rId11"/>
    <p:sldId id="277" r:id="rId12"/>
    <p:sldId id="294" r:id="rId13"/>
    <p:sldId id="275" r:id="rId14"/>
    <p:sldId id="333" r:id="rId15"/>
    <p:sldId id="286" r:id="rId16"/>
    <p:sldId id="329" r:id="rId17"/>
    <p:sldId id="285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4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F0101"/>
    <a:srgbClr val="0091FE"/>
    <a:srgbClr val="BD0322"/>
    <a:srgbClr val="00FE2A"/>
    <a:srgbClr val="FDFDA1"/>
    <a:srgbClr val="BBE0E3"/>
    <a:srgbClr val="D3ECCC"/>
    <a:srgbClr val="00B050"/>
    <a:srgbClr val="8D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0" autoAdjust="0"/>
    <p:restoredTop sz="94660"/>
  </p:normalViewPr>
  <p:slideViewPr>
    <p:cSldViewPr showGuides="1">
      <p:cViewPr>
        <p:scale>
          <a:sx n="130" d="100"/>
          <a:sy n="130" d="100"/>
        </p:scale>
        <p:origin x="-156" y="1554"/>
      </p:cViewPr>
      <p:guideLst>
        <p:guide orient="horz" pos="4319"/>
        <p:guide pos="49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6D7C3004-F6F1-442B-A097-590758F2A7F0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742FA5B-B717-4FA8-BA46-5E5C3A1E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Recently</a:t>
            </a:r>
            <a:r>
              <a:rPr lang="en-GB" baseline="0" dirty="0" smtClean="0"/>
              <a:t> moved to UCL, but the bulk of the work was done whilst I was at Lancaster in collaboration with NMU and TEM done in Warwick.</a:t>
            </a:r>
          </a:p>
          <a:p>
            <a:pPr eaLnBrk="1" hangingPunct="1">
              <a:spcBef>
                <a:spcPct val="0"/>
              </a:spcBef>
            </a:pPr>
            <a:endParaRPr lang="en-GB" baseline="0" dirty="0" smtClean="0"/>
          </a:p>
          <a:p>
            <a:pPr eaLnBrk="1" hangingPunct="1">
              <a:spcBef>
                <a:spcPct val="0"/>
              </a:spcBef>
            </a:pPr>
            <a:r>
              <a:rPr lang="en-GB" baseline="0" dirty="0" smtClean="0"/>
              <a:t>And I’m going to talk about … specifically </a:t>
            </a:r>
            <a:r>
              <a:rPr lang="en-GB" baseline="0" dirty="0" err="1" smtClean="0"/>
              <a:t>GaSb</a:t>
            </a:r>
            <a:r>
              <a:rPr lang="en-GB" baseline="0" dirty="0" smtClean="0"/>
              <a:t>/</a:t>
            </a:r>
            <a:r>
              <a:rPr lang="en-GB" baseline="0" dirty="0" err="1" smtClean="0"/>
              <a:t>GaAs</a:t>
            </a:r>
            <a:r>
              <a:rPr lang="en-GB" baseline="0" dirty="0" smtClean="0"/>
              <a:t> QDs for SCs.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9FA7-3914-43AB-B90C-A65B3C206ECF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7013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30" descr="Science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2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1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B9D4-E1EC-42C4-9225-96A6EF75DABB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727C-CF72-4592-A40E-854F332661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26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AED1-A173-41D4-9B61-342C1CB0D80D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0022-934A-4DA2-A7EA-6EBECFFFE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04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F2B2-EC83-4448-9FBB-78A5259C4FF5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1796-45CA-4FC8-9694-7C3D95B976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68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53E4-F1DE-482B-83B8-1F40335F2CED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55BC-925F-48BD-AA6E-C8376DF106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01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D082-FF29-4756-A80E-00DF8238A95B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6D40-0BFC-4A02-AA60-39E7B77ED8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87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346E-841C-40BA-B75C-B563C2C115E4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AAC6-4EC7-4FE6-9FE9-AFED9C4B00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688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2FEF-894F-49EC-B158-0659E7CE9E50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1354-4230-4A66-B86F-434BEC6592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95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01DD-238C-42A2-88F6-53CCC4C8DBCE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B9B4-30B3-4ECC-B179-937A5E0D1E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2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58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1708-67C6-4408-B067-725BAE7F9D01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1D0E-B857-408D-BCA9-33FCB58D2E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34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D515-6F05-439E-A7FF-3BD22BB3558B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CFA3-BBE4-4039-A1D9-D146743EDB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87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4C16-4B5C-4DF3-8975-B0BB9D3E0024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45C6-2583-404E-9B60-57385BE72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68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6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3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6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53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5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5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google.co.uk/url?sa=i&amp;rct=j&amp;q=&amp;esrc=s&amp;source=images&amp;cd=&amp;cad=rja&amp;uact=8&amp;ved=0CAcQjRw&amp;url=http://www.psi.manchester.ac.uk/&amp;ei=EcLAVJizFYbsUsWtgbAK&amp;bvm=bv.83829542,d.d24&amp;psig=AFQjCNFNmDexgvSKX9TLV9SOSmPcYq1kog&amp;ust=1422004160539541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fld id="{9FB741A3-94D0-498B-93C9-BCCB78E6969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</a:defRPr>
            </a:lvl1pPr>
            <a:extLst/>
          </a:lstStyle>
          <a:p>
            <a:fld id="{D6F23143-916E-4447-BB42-5133B0A06118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69" descr="https://encrypted-tbn0.gstatic.com/images?q=tbn:ANd9GcSBqWhClF-G3ZDLt5pEVsdTxdveNDpUee9lgxVxIWatpU6G2ywNFA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69" descr="Lancaster Universit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345238"/>
            <a:ext cx="116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/>
          <p:nvPr/>
        </p:nvSpPr>
        <p:spPr>
          <a:xfrm>
            <a:off x="1439095" y="97879"/>
            <a:ext cx="2389161" cy="769441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75E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GB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64" name="banner-flag" descr="European Commission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940425"/>
            <a:ext cx="116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73" descr="https://www.pi-network.eu/news/marie-curie-actions-on-the-last-lap-to-horizon-2020/imag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04775"/>
            <a:ext cx="784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4752975" y="223838"/>
            <a:ext cx="3157538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Marie Skłodowska-Curie Initial Training Network</a:t>
            </a:r>
          </a:p>
        </p:txBody>
      </p:sp>
      <p:sp>
        <p:nvSpPr>
          <p:cNvPr id="23" name="Rectangle 59"/>
          <p:cNvSpPr>
            <a:spLocks noChangeArrowheads="1"/>
          </p:cNvSpPr>
          <p:nvPr/>
        </p:nvSpPr>
        <p:spPr bwMode="auto">
          <a:xfrm>
            <a:off x="0" y="736515"/>
            <a:ext cx="7105650" cy="26161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57000"/>
              </a:schemeClr>
            </a:glow>
            <a:softEdge rad="3175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Postgraduate Research on Dilute Metamorphic Nanostructures and Metamaterials in Semiconductor Photonics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24E1574-3EC9-4017-8439-DC15F5F1F94A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A1E4FED-82A9-4BE2-99B3-6B0199A37D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1628799"/>
            <a:ext cx="8392806" cy="1215135"/>
          </a:xfrm>
        </p:spPr>
        <p:txBody>
          <a:bodyPr rtlCol="0">
            <a:no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Growth and characterization of </a:t>
            </a:r>
            <a:r>
              <a:rPr lang="en-GB" sz="3600" b="1" dirty="0" err="1" smtClean="0">
                <a:solidFill>
                  <a:srgbClr val="002060"/>
                </a:solidFill>
                <a:latin typeface="+mn-lt"/>
              </a:rPr>
              <a:t>GaSb</a:t>
            </a: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 Quantum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Rings</a:t>
            </a: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for </a:t>
            </a: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Intermediate Band Solar Cells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60795" y="5184195"/>
            <a:ext cx="79310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Cadiz PROMIS Workshop:18-20 May </a:t>
            </a:r>
            <a:r>
              <a:rPr lang="en-GB" sz="2000" dirty="0">
                <a:solidFill>
                  <a:srgbClr val="002060"/>
                </a:solidFill>
              </a:rPr>
              <a:t>2016</a:t>
            </a:r>
            <a:endParaRPr lang="en-GB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3158970"/>
            <a:ext cx="9144000" cy="94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rgbClr val="002060"/>
                </a:solidFill>
              </a:rPr>
              <a:t>Work package 3: Materials for energy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D</a:t>
            </a:r>
            <a:r>
              <a:rPr lang="en-GB" sz="1800" dirty="0">
                <a:solidFill>
                  <a:srgbClr val="002060"/>
                </a:solidFill>
              </a:rPr>
              <a:t>. </a:t>
            </a:r>
            <a:r>
              <a:rPr lang="en-GB" sz="1800" dirty="0" err="1" smtClean="0">
                <a:solidFill>
                  <a:srgbClr val="002060"/>
                </a:solidFill>
              </a:rPr>
              <a:t>Montesdeoca</a:t>
            </a:r>
            <a:r>
              <a:rPr lang="en-GB" sz="1800" baseline="30000" dirty="0" err="1" smtClean="0">
                <a:solidFill>
                  <a:srgbClr val="002060"/>
                </a:solidFill>
              </a:rPr>
              <a:t>a</a:t>
            </a:r>
            <a:r>
              <a:rPr lang="en-GB" sz="1800" dirty="0" smtClean="0">
                <a:solidFill>
                  <a:srgbClr val="002060"/>
                </a:solidFill>
              </a:rPr>
              <a:t>, </a:t>
            </a:r>
            <a:r>
              <a:rPr lang="en-GB" sz="1800" dirty="0" smtClean="0">
                <a:solidFill>
                  <a:srgbClr val="002060"/>
                </a:solidFill>
              </a:rPr>
              <a:t>P. J. </a:t>
            </a:r>
            <a:r>
              <a:rPr lang="en-GB" sz="1800" dirty="0" err="1" smtClean="0">
                <a:solidFill>
                  <a:srgbClr val="002060"/>
                </a:solidFill>
              </a:rPr>
              <a:t>Carrington</a:t>
            </a:r>
            <a:r>
              <a:rPr lang="en-GB" sz="1800" baseline="30000" dirty="0" err="1" smtClean="0">
                <a:solidFill>
                  <a:srgbClr val="002060"/>
                </a:solidFill>
              </a:rPr>
              <a:t>a</a:t>
            </a:r>
            <a:r>
              <a:rPr lang="en-GB" sz="1800" dirty="0" smtClean="0">
                <a:solidFill>
                  <a:srgbClr val="002060"/>
                </a:solidFill>
              </a:rPr>
              <a:t>, </a:t>
            </a:r>
            <a:r>
              <a:rPr lang="en-GB" sz="1800" dirty="0" smtClean="0">
                <a:solidFill>
                  <a:srgbClr val="002060"/>
                </a:solidFill>
              </a:rPr>
              <a:t>M</a:t>
            </a:r>
            <a:r>
              <a:rPr lang="en-GB" sz="1800" dirty="0">
                <a:solidFill>
                  <a:srgbClr val="002060"/>
                </a:solidFill>
              </a:rPr>
              <a:t>. C. </a:t>
            </a:r>
            <a:r>
              <a:rPr lang="en-GB" sz="1800" dirty="0" err="1" smtClean="0">
                <a:solidFill>
                  <a:srgbClr val="002060"/>
                </a:solidFill>
              </a:rPr>
              <a:t>Wagener</a:t>
            </a:r>
            <a:r>
              <a:rPr lang="en-GB" sz="1800" baseline="30000" dirty="0" err="1" smtClean="0">
                <a:solidFill>
                  <a:srgbClr val="002060"/>
                </a:solidFill>
              </a:rPr>
              <a:t>b</a:t>
            </a:r>
            <a:r>
              <a:rPr lang="en-GB" sz="1800" dirty="0" smtClean="0">
                <a:solidFill>
                  <a:srgbClr val="002060"/>
                </a:solidFill>
              </a:rPr>
              <a:t>,</a:t>
            </a:r>
            <a:r>
              <a:rPr lang="en-GB" sz="1800" baseline="30000" dirty="0" smtClean="0">
                <a:solidFill>
                  <a:srgbClr val="002060"/>
                </a:solidFill>
              </a:rPr>
              <a:t> 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J. R. </a:t>
            </a:r>
            <a:r>
              <a:rPr lang="en-GB" sz="1800" dirty="0" err="1" smtClean="0">
                <a:solidFill>
                  <a:srgbClr val="002060"/>
                </a:solidFill>
              </a:rPr>
              <a:t>Botha</a:t>
            </a:r>
            <a:r>
              <a:rPr lang="en-GB" sz="1800" baseline="30000" dirty="0" err="1">
                <a:solidFill>
                  <a:srgbClr val="002060"/>
                </a:solidFill>
              </a:rPr>
              <a:t>b</a:t>
            </a:r>
            <a:r>
              <a:rPr lang="en-GB" sz="1800" dirty="0" smtClean="0">
                <a:solidFill>
                  <a:srgbClr val="002060"/>
                </a:solidFill>
              </a:rPr>
              <a:t>, </a:t>
            </a:r>
            <a:r>
              <a:rPr lang="en-GB" sz="1800" dirty="0" smtClean="0">
                <a:solidFill>
                  <a:srgbClr val="002060"/>
                </a:solidFill>
              </a:rPr>
              <a:t>A</a:t>
            </a:r>
            <a:r>
              <a:rPr lang="en-GB" sz="1800" dirty="0">
                <a:solidFill>
                  <a:srgbClr val="002060"/>
                </a:solidFill>
              </a:rPr>
              <a:t>. R</a:t>
            </a:r>
            <a:r>
              <a:rPr lang="en-GB" sz="1800" dirty="0" smtClean="0">
                <a:solidFill>
                  <a:srgbClr val="002060"/>
                </a:solidFill>
              </a:rPr>
              <a:t>. </a:t>
            </a:r>
            <a:r>
              <a:rPr lang="en-GB" sz="1800" dirty="0" err="1" smtClean="0">
                <a:solidFill>
                  <a:srgbClr val="002060"/>
                </a:solidFill>
              </a:rPr>
              <a:t>J.Marshall</a:t>
            </a:r>
            <a:r>
              <a:rPr lang="en-GB" sz="1800" baseline="30000" dirty="0" err="1" smtClean="0">
                <a:solidFill>
                  <a:srgbClr val="002060"/>
                </a:solidFill>
              </a:rPr>
              <a:t>a</a:t>
            </a:r>
            <a:r>
              <a:rPr lang="en-GB" sz="1800" dirty="0" smtClean="0">
                <a:solidFill>
                  <a:srgbClr val="002060"/>
                </a:solidFill>
              </a:rPr>
              <a:t>, </a:t>
            </a:r>
            <a:r>
              <a:rPr lang="en-GB" sz="1800" dirty="0">
                <a:solidFill>
                  <a:srgbClr val="002060"/>
                </a:solidFill>
              </a:rPr>
              <a:t>and A. </a:t>
            </a:r>
            <a:r>
              <a:rPr lang="en-GB" sz="1800" dirty="0" err="1" smtClean="0">
                <a:solidFill>
                  <a:srgbClr val="002060"/>
                </a:solidFill>
              </a:rPr>
              <a:t>Krier</a:t>
            </a:r>
            <a:r>
              <a:rPr lang="en-GB" sz="1800" baseline="30000" dirty="0" err="1" smtClean="0">
                <a:solidFill>
                  <a:srgbClr val="002060"/>
                </a:solidFill>
              </a:rPr>
              <a:t>a</a:t>
            </a:r>
            <a:endParaRPr lang="en-GB" sz="1800" baseline="30000" dirty="0" smtClean="0">
              <a:solidFill>
                <a:srgbClr val="002060"/>
              </a:solidFill>
            </a:endParaRPr>
          </a:p>
          <a:p>
            <a:pPr marL="342900" indent="-342900">
              <a:buAutoNum type="alphaLcPeriod"/>
            </a:pPr>
            <a:r>
              <a:rPr lang="en-GB" sz="1600" i="1" dirty="0" smtClean="0">
                <a:solidFill>
                  <a:srgbClr val="002060"/>
                </a:solidFill>
              </a:rPr>
              <a:t>Lancaster University, UK.</a:t>
            </a:r>
          </a:p>
          <a:p>
            <a:pPr marL="342900" indent="-342900">
              <a:buAutoNum type="alphaLcPeriod"/>
            </a:pPr>
            <a:r>
              <a:rPr lang="en-GB" sz="1600" i="1" dirty="0" smtClean="0">
                <a:solidFill>
                  <a:srgbClr val="002060"/>
                </a:solidFill>
              </a:rPr>
              <a:t> Nelson Mandela Metropolitan University, SA.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661" y="6271009"/>
            <a:ext cx="1305144" cy="47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5829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Two-photon response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5139189"/>
            <a:ext cx="8155030" cy="1530169"/>
          </a:xfrm>
        </p:spPr>
        <p:txBody>
          <a:bodyPr>
            <a:normAutofit/>
          </a:bodyPr>
          <a:lstStyle/>
          <a:p>
            <a:r>
              <a:rPr lang="en-ZA" sz="2000" dirty="0" smtClean="0"/>
              <a:t>Conventional setup of photoresponse spectroscopy.</a:t>
            </a:r>
          </a:p>
          <a:p>
            <a:r>
              <a:rPr lang="en-ZA" sz="2000" dirty="0" smtClean="0"/>
              <a:t>Sub-</a:t>
            </a:r>
            <a:r>
              <a:rPr lang="en-ZA" sz="2000" dirty="0" err="1" smtClean="0"/>
              <a:t>bandgap</a:t>
            </a:r>
            <a:r>
              <a:rPr lang="en-ZA" sz="2000" dirty="0" smtClean="0"/>
              <a:t> photoresponse </a:t>
            </a:r>
            <a:r>
              <a:rPr lang="en-ZA" sz="2000" b="1" dirty="0" smtClean="0"/>
              <a:t>limited by hole emission</a:t>
            </a:r>
            <a:r>
              <a:rPr lang="en-ZA" sz="2000" dirty="0" smtClean="0"/>
              <a:t> from quantum rings.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9403023" y="4558129"/>
            <a:ext cx="3960000" cy="648072"/>
          </a:xfrm>
          <a:prstGeom prst="rect">
            <a:avLst/>
          </a:prstGeom>
          <a:solidFill>
            <a:srgbClr val="009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9403023" y="2209636"/>
            <a:ext cx="39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81937" y="184482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CB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876326" y="419147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V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9403023" y="3797710"/>
            <a:ext cx="396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403023" y="3614447"/>
            <a:ext cx="3960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15" idx="0"/>
          </p:cNvCxnSpPr>
          <p:nvPr/>
        </p:nvCxnSpPr>
        <p:spPr>
          <a:xfrm flipV="1">
            <a:off x="10199389" y="3794447"/>
            <a:ext cx="0" cy="9033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10109605" y="3614447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16" idx="0"/>
            <a:endCxn id="14" idx="4"/>
          </p:cNvCxnSpPr>
          <p:nvPr/>
        </p:nvCxnSpPr>
        <p:spPr>
          <a:xfrm flipV="1">
            <a:off x="10648340" y="2201359"/>
            <a:ext cx="0" cy="1416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10558340" y="2021359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109389" y="469779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0558340" y="361767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925218" y="325763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I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18" name="Freeform 17"/>
          <p:cNvSpPr/>
          <p:nvPr/>
        </p:nvSpPr>
        <p:spPr>
          <a:xfrm rot="279429">
            <a:off x="10214697" y="2859010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279429">
            <a:off x="9788610" y="4053643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0085661" y="144471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primary</a:t>
            </a:r>
            <a:endParaRPr lang="en-GB" sz="2000" baseline="-25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196736" y="1444714"/>
            <a:ext cx="0" cy="4432558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5200"/>
            <a:ext cx="4083501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V="1">
            <a:off x="11543813" y="3789433"/>
            <a:ext cx="0" cy="900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11453813" y="360376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1457537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1525821" y="4077072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thermal</a:t>
            </a:r>
            <a:endParaRPr lang="en-GB" sz="2000" baseline="-250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 bwMode="auto">
          <a:xfrm>
            <a:off x="5040032" y="1370851"/>
            <a:ext cx="3564416" cy="32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47664" y="313225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sym typeface="Symbol"/>
              </a:rPr>
              <a:t>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619712" y="368053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92120" y="254951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96058" y="360943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478" y="1696740"/>
            <a:ext cx="4325119" cy="250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 b="10924"/>
          <a:stretch/>
        </p:blipFill>
        <p:spPr bwMode="auto">
          <a:xfrm>
            <a:off x="5030381" y="1266092"/>
            <a:ext cx="3625188" cy="348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Two-photon response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72" y="5049180"/>
            <a:ext cx="8335050" cy="1463158"/>
          </a:xfrm>
        </p:spPr>
        <p:txBody>
          <a:bodyPr/>
          <a:lstStyle/>
          <a:p>
            <a:r>
              <a:rPr lang="en-ZA" sz="2000" dirty="0" smtClean="0"/>
              <a:t>Charging/</a:t>
            </a:r>
            <a:r>
              <a:rPr lang="en-ZA" sz="2000" b="1" dirty="0" err="1" smtClean="0"/>
              <a:t>photofilling</a:t>
            </a:r>
            <a:r>
              <a:rPr lang="en-ZA" sz="2000" dirty="0" smtClean="0"/>
              <a:t> the QR using a second excitation source counteracts hole emission</a:t>
            </a:r>
          </a:p>
          <a:p>
            <a:pPr lvl="1"/>
            <a:r>
              <a:rPr lang="en-ZA" sz="2000" dirty="0" smtClean="0">
                <a:solidFill>
                  <a:srgbClr val="0091FE"/>
                </a:solidFill>
              </a:rPr>
              <a:t>Two-step excitation becomes discernable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9403023" y="4558129"/>
            <a:ext cx="3960000" cy="648072"/>
          </a:xfrm>
          <a:prstGeom prst="rect">
            <a:avLst/>
          </a:prstGeom>
          <a:solidFill>
            <a:srgbClr val="009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9403023" y="2209636"/>
            <a:ext cx="39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81937" y="184482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CB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876326" y="419147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V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9403023" y="3797710"/>
            <a:ext cx="396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403023" y="3614447"/>
            <a:ext cx="3960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15" idx="0"/>
          </p:cNvCxnSpPr>
          <p:nvPr/>
        </p:nvCxnSpPr>
        <p:spPr>
          <a:xfrm flipV="1">
            <a:off x="10199389" y="3794447"/>
            <a:ext cx="0" cy="9033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10109605" y="3614447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16" idx="0"/>
            <a:endCxn id="14" idx="4"/>
          </p:cNvCxnSpPr>
          <p:nvPr/>
        </p:nvCxnSpPr>
        <p:spPr>
          <a:xfrm flipV="1">
            <a:off x="10648340" y="2201359"/>
            <a:ext cx="0" cy="1416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10558340" y="2021359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109389" y="469779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0558340" y="361767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925218" y="325763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I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18" name="Freeform 17"/>
          <p:cNvSpPr/>
          <p:nvPr/>
        </p:nvSpPr>
        <p:spPr>
          <a:xfrm rot="279429">
            <a:off x="10214697" y="2859010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279429">
            <a:off x="9788610" y="4053643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>
            <a:off x="12484320" y="2209636"/>
            <a:ext cx="0" cy="248815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12394320" y="2024864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1687407" y="361771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0085661" y="144471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primary</a:t>
            </a:r>
            <a:endParaRPr lang="en-GB" sz="2000" baseline="-25000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2394320" y="469779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>
            <a:stCxn id="27" idx="2"/>
          </p:cNvCxnSpPr>
          <p:nvPr/>
        </p:nvCxnSpPr>
        <p:spPr>
          <a:xfrm rot="10800000">
            <a:off x="11777408" y="3797710"/>
            <a:ext cx="616913" cy="990080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279429">
            <a:off x="12003916" y="2871177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1701262" y="1444714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secondary</a:t>
            </a:r>
            <a:endParaRPr lang="en-GB" sz="2000" baseline="-25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196736" y="1444714"/>
            <a:ext cx="0" cy="4432558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99592" y="288393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B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68744" y="3964994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trapping</a:t>
            </a:r>
            <a:endParaRPr lang="en-GB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547664" y="313225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sym typeface="Symbol"/>
              </a:rPr>
              <a:t>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19712" y="368053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92120" y="254951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96058" y="360943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842975" y="254951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B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539251"/>
            <a:ext cx="4671496" cy="35685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74" y="5499230"/>
            <a:ext cx="8294398" cy="996718"/>
          </a:xfrm>
        </p:spPr>
        <p:txBody>
          <a:bodyPr>
            <a:normAutofit/>
          </a:bodyPr>
          <a:lstStyle/>
          <a:p>
            <a:r>
              <a:rPr lang="en-ZA" sz="2000" dirty="0" smtClean="0"/>
              <a:t>GaSb quantum rings significantly extends photo-response</a:t>
            </a:r>
            <a:endParaRPr lang="en-GB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03648" y="167380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16 Kelvin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9403023" y="4558129"/>
            <a:ext cx="3960000" cy="648072"/>
          </a:xfrm>
          <a:prstGeom prst="rect">
            <a:avLst/>
          </a:prstGeom>
          <a:solidFill>
            <a:srgbClr val="009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9403023" y="2209636"/>
            <a:ext cx="39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03023" y="3797710"/>
            <a:ext cx="396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403023" y="3614447"/>
            <a:ext cx="3960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stCxn id="22" idx="0"/>
          </p:cNvCxnSpPr>
          <p:nvPr/>
        </p:nvCxnSpPr>
        <p:spPr>
          <a:xfrm flipV="1">
            <a:off x="9918584" y="3794447"/>
            <a:ext cx="0" cy="9033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9828800" y="3614447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stCxn id="23" idx="0"/>
            <a:endCxn id="21" idx="4"/>
          </p:cNvCxnSpPr>
          <p:nvPr/>
        </p:nvCxnSpPr>
        <p:spPr>
          <a:xfrm flipV="1">
            <a:off x="10648340" y="2201359"/>
            <a:ext cx="0" cy="141631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10558340" y="2021359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828584" y="469779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0558340" y="361767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279429">
            <a:off x="10214697" y="2742348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085661" y="144471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primary</a:t>
            </a:r>
            <a:endParaRPr lang="en-GB" sz="20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9948872" y="404958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thermal</a:t>
            </a:r>
            <a:endParaRPr lang="en-GB" sz="20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46635" y="184482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CB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2841024" y="419147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V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780912" y="325763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QR</a:t>
            </a:r>
            <a:endParaRPr lang="en-GB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1934808" y="3812889"/>
            <a:ext cx="0" cy="141631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 rot="279429">
            <a:off x="11427852" y="4090179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11844808" y="360904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1957869" y="40370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weak</a:t>
            </a:r>
            <a:endParaRPr lang="en-GB" sz="2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1475656" y="23340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PRIMARY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39872" y="385700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55" y="1898830"/>
            <a:ext cx="2628135" cy="2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109825"/>
            <a:ext cx="8229600" cy="1143000"/>
          </a:xfrm>
        </p:spPr>
        <p:txBody>
          <a:bodyPr/>
          <a:lstStyle/>
          <a:p>
            <a:r>
              <a:rPr lang="en-ZA" dirty="0" smtClean="0"/>
              <a:t>Two-photon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1493785"/>
            <a:ext cx="4997107" cy="378042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403023" y="4558129"/>
            <a:ext cx="3960000" cy="648072"/>
          </a:xfrm>
          <a:prstGeom prst="rect">
            <a:avLst/>
          </a:prstGeom>
          <a:solidFill>
            <a:srgbClr val="009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9403023" y="2209636"/>
            <a:ext cx="39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03023" y="3797710"/>
            <a:ext cx="396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403023" y="3614447"/>
            <a:ext cx="3960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stCxn id="22" idx="0"/>
          </p:cNvCxnSpPr>
          <p:nvPr/>
        </p:nvCxnSpPr>
        <p:spPr>
          <a:xfrm flipV="1">
            <a:off x="9918584" y="3794447"/>
            <a:ext cx="0" cy="9033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9828800" y="3614447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stCxn id="23" idx="0"/>
            <a:endCxn id="21" idx="4"/>
          </p:cNvCxnSpPr>
          <p:nvPr/>
        </p:nvCxnSpPr>
        <p:spPr>
          <a:xfrm flipV="1">
            <a:off x="10648340" y="2201359"/>
            <a:ext cx="0" cy="141631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10558340" y="2021359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828584" y="469779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0558340" y="3617670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279429">
            <a:off x="10214697" y="2742348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085661" y="144471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primary</a:t>
            </a:r>
            <a:endParaRPr lang="en-GB" sz="20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9948872" y="404958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thermal</a:t>
            </a:r>
            <a:endParaRPr lang="en-GB" sz="20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46635" y="184482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CB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2841024" y="419147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V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780912" y="325763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QR</a:t>
            </a:r>
            <a:endParaRPr lang="en-GB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1934808" y="3812889"/>
            <a:ext cx="0" cy="141631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 rot="279429">
            <a:off x="11427852" y="4090179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11844808" y="360904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11957869" y="40370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weak</a:t>
            </a:r>
            <a:endParaRPr lang="en-GB" sz="2000" baseline="-25000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109825"/>
            <a:ext cx="8229600" cy="1143000"/>
          </a:xfrm>
        </p:spPr>
        <p:txBody>
          <a:bodyPr/>
          <a:lstStyle/>
          <a:p>
            <a:r>
              <a:rPr lang="en-ZA" dirty="0" smtClean="0"/>
              <a:t>Two-photon response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442574" y="2306489"/>
            <a:ext cx="160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PRIMARY + </a:t>
            </a:r>
            <a:endParaRPr lang="en-ZA" b="1" dirty="0">
              <a:solidFill>
                <a:srgbClr val="FF0000"/>
              </a:solidFill>
            </a:endParaRPr>
          </a:p>
          <a:p>
            <a:r>
              <a:rPr lang="en-ZA" b="1" dirty="0" smtClean="0">
                <a:solidFill>
                  <a:srgbClr val="FF0000"/>
                </a:solidFill>
              </a:rPr>
              <a:t>PHOTOFILLING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3648" y="167380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16 Kelvin</a:t>
            </a:r>
            <a:endParaRPr lang="en-GB" b="1" dirty="0"/>
          </a:p>
        </p:txBody>
      </p:sp>
      <p:sp>
        <p:nvSpPr>
          <p:cNvPr id="41" name="Oval 40"/>
          <p:cNvSpPr/>
          <p:nvPr/>
        </p:nvSpPr>
        <p:spPr>
          <a:xfrm>
            <a:off x="1376645" y="398088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91680" y="396906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+</a:t>
            </a: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2006715" y="39690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B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85" y="1852590"/>
            <a:ext cx="2696160" cy="23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Oval 48"/>
          <p:cNvSpPr/>
          <p:nvPr/>
        </p:nvSpPr>
        <p:spPr>
          <a:xfrm>
            <a:off x="5562150" y="268584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B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6732240" y="2721301"/>
            <a:ext cx="315035" cy="3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098847" y="3488462"/>
            <a:ext cx="360000" cy="3897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FF00"/>
                </a:solidFill>
              </a:rPr>
              <a:t>A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31541" y="5373217"/>
            <a:ext cx="8280920" cy="8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smtClean="0"/>
              <a:t>Second, </a:t>
            </a:r>
            <a:r>
              <a:rPr lang="en-ZA" sz="2000" u="sng" smtClean="0"/>
              <a:t>photofilling</a:t>
            </a:r>
            <a:r>
              <a:rPr lang="en-ZA" sz="2000" smtClean="0"/>
              <a:t> source enhances QR response</a:t>
            </a:r>
          </a:p>
          <a:p>
            <a:r>
              <a:rPr lang="en-ZA" sz="2000" smtClean="0">
                <a:solidFill>
                  <a:srgbClr val="FF0000"/>
                </a:solidFill>
              </a:rPr>
              <a:t>VERIFIES: 2-photon response </a:t>
            </a:r>
            <a:r>
              <a:rPr lang="en-ZA" sz="2000" i="1" smtClean="0">
                <a:solidFill>
                  <a:srgbClr val="FF0000"/>
                </a:solidFill>
              </a:rPr>
              <a:t>via</a:t>
            </a:r>
            <a:r>
              <a:rPr lang="en-ZA" sz="2000" smtClean="0">
                <a:solidFill>
                  <a:srgbClr val="FF0000"/>
                </a:solidFill>
              </a:rPr>
              <a:t> QR states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648" y="6084295"/>
            <a:ext cx="357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Wagener et al., Journal of Appl. Phys. </a:t>
            </a:r>
            <a:r>
              <a:rPr lang="en-GB" sz="1600" b="1" dirty="0" smtClean="0"/>
              <a:t>116</a:t>
            </a:r>
            <a:r>
              <a:rPr lang="en-GB" sz="1600" dirty="0" smtClean="0"/>
              <a:t> (2014) 044304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269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31840" y="1223755"/>
            <a:ext cx="2340260" cy="59892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554" y="1988840"/>
            <a:ext cx="7965885" cy="3915435"/>
          </a:xfrm>
        </p:spPr>
        <p:txBody>
          <a:bodyPr/>
          <a:lstStyle/>
          <a:p>
            <a:r>
              <a:rPr lang="en-ZA" sz="2000" dirty="0" smtClean="0">
                <a:latin typeface="Calibri" panose="020F0502020204030204" pitchFamily="34" charset="0"/>
              </a:rPr>
              <a:t>Demonstrated quantum dot solar cell through incorporation of GaSb quantum rings in GaAs solar </a:t>
            </a:r>
            <a:r>
              <a:rPr lang="en-ZA" sz="2000" dirty="0" smtClean="0">
                <a:latin typeface="Calibri" panose="020F0502020204030204" pitchFamily="34" charset="0"/>
              </a:rPr>
              <a:t>cell.</a:t>
            </a:r>
            <a:endParaRPr lang="en-ZA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000" dirty="0">
                <a:latin typeface="Calibri" panose="020F0502020204030204" pitchFamily="34" charset="0"/>
              </a:rPr>
              <a:t> </a:t>
            </a:r>
            <a:r>
              <a:rPr lang="en-ZA" sz="2000" dirty="0" smtClean="0">
                <a:latin typeface="Calibri" panose="020F0502020204030204" pitchFamily="34" charset="0"/>
              </a:rPr>
              <a:t>   ( 5 and 10 stacks od QD has been </a:t>
            </a:r>
            <a:r>
              <a:rPr lang="en-ZA" sz="2000" dirty="0" smtClean="0">
                <a:latin typeface="Calibri" panose="020F0502020204030204" pitchFamily="34" charset="0"/>
              </a:rPr>
              <a:t>fabricated</a:t>
            </a:r>
            <a:r>
              <a:rPr lang="en-ZA" sz="2000" dirty="0" smtClean="0">
                <a:latin typeface="Calibri" panose="020F0502020204030204" pitchFamily="34" charset="0"/>
              </a:rPr>
              <a:t>) </a:t>
            </a:r>
            <a:endParaRPr lang="en-ZA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ZA" sz="2000" dirty="0">
              <a:latin typeface="Calibri" panose="020F0502020204030204" pitchFamily="34" charset="0"/>
            </a:endParaRPr>
          </a:p>
          <a:p>
            <a:r>
              <a:rPr lang="en-ZA" sz="2000" dirty="0" smtClean="0">
                <a:latin typeface="Calibri" panose="020F0502020204030204" pitchFamily="34" charset="0"/>
              </a:rPr>
              <a:t>Extended cell operation well </a:t>
            </a:r>
            <a:r>
              <a:rPr lang="en-ZA" sz="2000" u="sng" dirty="0" smtClean="0">
                <a:latin typeface="Calibri" panose="020F0502020204030204" pitchFamily="34" charset="0"/>
              </a:rPr>
              <a:t>beyond GaAs </a:t>
            </a:r>
            <a:r>
              <a:rPr lang="en-ZA" sz="2000" dirty="0" smtClean="0">
                <a:latin typeface="Calibri" panose="020F0502020204030204" pitchFamily="34" charset="0"/>
              </a:rPr>
              <a:t>response.</a:t>
            </a:r>
            <a:endParaRPr lang="en-ZA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ZA" sz="2000" dirty="0" smtClean="0">
              <a:latin typeface="Calibri" panose="020F0502020204030204" pitchFamily="34" charset="0"/>
            </a:endParaRPr>
          </a:p>
          <a:p>
            <a:r>
              <a:rPr lang="en-ZA" sz="2000" dirty="0">
                <a:latin typeface="Calibri" panose="020F0502020204030204" pitchFamily="34" charset="0"/>
              </a:rPr>
              <a:t> </a:t>
            </a:r>
            <a:r>
              <a:rPr lang="en-ZA" sz="2000" dirty="0" smtClean="0">
                <a:latin typeface="Calibri" panose="020F0502020204030204" pitchFamily="34" charset="0"/>
              </a:rPr>
              <a:t>Increase in </a:t>
            </a:r>
            <a:r>
              <a:rPr lang="en-ZA" sz="2000" u="sng" dirty="0" smtClean="0">
                <a:latin typeface="Calibri" panose="020F0502020204030204" pitchFamily="34" charset="0"/>
              </a:rPr>
              <a:t>short circuit current </a:t>
            </a:r>
            <a:r>
              <a:rPr lang="en-ZA" sz="2000" dirty="0" smtClean="0">
                <a:latin typeface="Calibri" panose="020F0502020204030204" pitchFamily="34" charset="0"/>
              </a:rPr>
              <a:t>about 5.9</a:t>
            </a:r>
            <a:r>
              <a:rPr lang="en-ZA" sz="2000" dirty="0" smtClean="0">
                <a:latin typeface="Calibri" panose="020F0502020204030204" pitchFamily="34" charset="0"/>
              </a:rPr>
              <a:t>%.</a:t>
            </a:r>
            <a:endParaRPr lang="en-ZA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ZA" sz="2000" dirty="0">
              <a:latin typeface="Calibri" panose="020F0502020204030204" pitchFamily="34" charset="0"/>
            </a:endParaRPr>
          </a:p>
          <a:p>
            <a:r>
              <a:rPr lang="en-ZA" sz="2000" dirty="0" smtClean="0">
                <a:latin typeface="Calibri" panose="020F0502020204030204" pitchFamily="34" charset="0"/>
              </a:rPr>
              <a:t>Successfully demonstrated </a:t>
            </a:r>
            <a:r>
              <a:rPr lang="en-ZA" sz="2000" u="sng" dirty="0" smtClean="0">
                <a:latin typeface="Calibri" panose="020F0502020204030204" pitchFamily="34" charset="0"/>
              </a:rPr>
              <a:t>two-photon absorption </a:t>
            </a:r>
            <a:r>
              <a:rPr lang="en-ZA" sz="2000" dirty="0" smtClean="0">
                <a:latin typeface="Calibri" panose="020F0502020204030204" pitchFamily="34" charset="0"/>
              </a:rPr>
              <a:t>using the type-</a:t>
            </a:r>
            <a:r>
              <a:rPr lang="en-ZA" sz="2000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ZA" sz="2000" dirty="0">
                <a:latin typeface="Calibri" panose="020F0502020204030204" pitchFamily="34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ZA" sz="2000" dirty="0" smtClean="0">
                <a:latin typeface="Calibri" panose="020F0502020204030204" pitchFamily="34" charset="0"/>
              </a:rPr>
              <a:t> </a:t>
            </a:r>
            <a:r>
              <a:rPr lang="en-ZA" sz="2000" dirty="0" err="1" smtClean="0">
                <a:latin typeface="Calibri" panose="020F0502020204030204" pitchFamily="34" charset="0"/>
              </a:rPr>
              <a:t>GaSb</a:t>
            </a:r>
            <a:r>
              <a:rPr lang="en-ZA" sz="2000" dirty="0" smtClean="0">
                <a:latin typeface="Calibri" panose="020F0502020204030204" pitchFamily="34" charset="0"/>
              </a:rPr>
              <a:t>/GaAs system at low </a:t>
            </a:r>
            <a:r>
              <a:rPr lang="en-ZA" sz="2000" dirty="0" smtClean="0">
                <a:latin typeface="Calibri" panose="020F0502020204030204" pitchFamily="34" charset="0"/>
              </a:rPr>
              <a:t>temperature.</a:t>
            </a:r>
            <a:endParaRPr lang="en-ZA" sz="20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675" y="6283055"/>
            <a:ext cx="1215135" cy="4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8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70967"/>
            <a:ext cx="7920880" cy="4079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2843935"/>
            <a:ext cx="4877108" cy="5539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4263" y="3609020"/>
            <a:ext cx="8234362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sz="200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n-US" altLang="ja-JP" dirty="0">
                <a:latin typeface="Calibri" panose="020F0502020204030204" pitchFamily="34" charset="0"/>
              </a:rPr>
              <a:t>. R. </a:t>
            </a:r>
            <a:r>
              <a:rPr lang="en-US" altLang="ja-JP" dirty="0" err="1" smtClean="0">
                <a:latin typeface="Calibri" panose="020F0502020204030204" pitchFamily="34" charset="0"/>
              </a:rPr>
              <a:t>Beanland</a:t>
            </a:r>
            <a:r>
              <a:rPr lang="en-US" altLang="ja-JP" dirty="0" smtClean="0">
                <a:latin typeface="Calibri" panose="020F0502020204030204" pitchFamily="34" charset="0"/>
              </a:rPr>
              <a:t> and Dr. Ana Sanchez </a:t>
            </a:r>
            <a:r>
              <a:rPr lang="en-US" altLang="ja-JP" dirty="0">
                <a:latin typeface="Calibri" panose="020F0502020204030204" pitchFamily="34" charset="0"/>
              </a:rPr>
              <a:t>(TEM</a:t>
            </a:r>
            <a:r>
              <a:rPr lang="en-US" altLang="ja-JP" dirty="0" smtClean="0">
                <a:latin typeface="Calibri" panose="020F0502020204030204" pitchFamily="34" charset="0"/>
              </a:rPr>
              <a:t>) - </a:t>
            </a:r>
            <a:r>
              <a:rPr lang="en-US" altLang="ja-JP" dirty="0">
                <a:latin typeface="Calibri" panose="020F0502020204030204" pitchFamily="34" charset="0"/>
              </a:rPr>
              <a:t>University of </a:t>
            </a:r>
            <a:r>
              <a:rPr lang="en-US" altLang="ja-JP" dirty="0" smtClean="0">
                <a:latin typeface="Calibri" panose="020F0502020204030204" pitchFamily="34" charset="0"/>
              </a:rPr>
              <a:t>Warwick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dirty="0">
              <a:latin typeface="Calibri" panose="020F050202020403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anose="020F0502020204030204" pitchFamily="34" charset="0"/>
              </a:rPr>
              <a:t>Dr Rob </a:t>
            </a:r>
            <a:r>
              <a:rPr lang="en-US" altLang="ja-JP" dirty="0" smtClean="0">
                <a:latin typeface="Calibri" panose="020F0502020204030204" pitchFamily="34" charset="0"/>
              </a:rPr>
              <a:t>Airey and Dr. Ken Kennedy, (Processing) III-V </a:t>
            </a:r>
            <a:r>
              <a:rPr lang="en-US" altLang="ja-JP" dirty="0">
                <a:latin typeface="Calibri" panose="020F0502020204030204" pitchFamily="34" charset="0"/>
              </a:rPr>
              <a:t>National Centre, </a:t>
            </a:r>
            <a:r>
              <a:rPr lang="en-US" altLang="ja-JP" dirty="0" smtClean="0">
                <a:latin typeface="Calibri" panose="020F0502020204030204" pitchFamily="34" charset="0"/>
              </a:rPr>
              <a:t>Sheffield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ja-JP" dirty="0" smtClean="0">
              <a:latin typeface="Calibri" panose="020F050202020403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Calibri" panose="020F0502020204030204" pitchFamily="34" charset="0"/>
              </a:rPr>
              <a:t>EU </a:t>
            </a:r>
            <a:r>
              <a:rPr lang="en-US" dirty="0">
                <a:latin typeface="Calibri" panose="020F0502020204030204" pitchFamily="34" charset="0"/>
              </a:rPr>
              <a:t>Marie-Curie photonics training network (</a:t>
            </a:r>
            <a:r>
              <a:rPr lang="en-US" dirty="0" smtClean="0">
                <a:latin typeface="Calibri" panose="020F0502020204030204" pitchFamily="34" charset="0"/>
              </a:rPr>
              <a:t>PROMIS)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sz="2000" dirty="0" smtClean="0">
                <a:latin typeface="+mj-lt"/>
              </a:rPr>
              <a:t> </a:t>
            </a:r>
            <a:endParaRPr lang="en-US" altLang="ja-JP" sz="2000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630" y="1718810"/>
            <a:ext cx="666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00B0F0"/>
                </a:solidFill>
              </a:rPr>
              <a:t>Thank you for your attention</a:t>
            </a:r>
            <a:endParaRPr lang="en-GB" sz="3200" i="1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675" y="6283055"/>
            <a:ext cx="1215135" cy="4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9871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Solving the V</a:t>
            </a:r>
            <a:r>
              <a:rPr lang="en-ZA" baseline="-25000" dirty="0" smtClean="0"/>
              <a:t>OC</a:t>
            </a:r>
            <a:r>
              <a:rPr lang="en-ZA" dirty="0" smtClean="0"/>
              <a:t> loss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493785"/>
            <a:ext cx="8100900" cy="4410490"/>
          </a:xfrm>
        </p:spPr>
        <p:txBody>
          <a:bodyPr/>
          <a:lstStyle/>
          <a:p>
            <a:r>
              <a:rPr lang="en-ZA" sz="2800" dirty="0" smtClean="0"/>
              <a:t>Open-circuit loss presently the central problem in quantum dot solar cell development</a:t>
            </a:r>
          </a:p>
          <a:p>
            <a:pPr marL="0" indent="0">
              <a:buNone/>
            </a:pPr>
            <a:endParaRPr lang="en-ZA" sz="2800" b="1" dirty="0" smtClean="0"/>
          </a:p>
          <a:p>
            <a:r>
              <a:rPr lang="en-ZA" sz="2800" dirty="0" smtClean="0"/>
              <a:t>Need to reduce </a:t>
            </a:r>
            <a:r>
              <a:rPr lang="en-ZA" sz="2800" u="sng" dirty="0" smtClean="0"/>
              <a:t>thermal</a:t>
            </a:r>
            <a:r>
              <a:rPr lang="en-ZA" sz="2800" dirty="0" smtClean="0"/>
              <a:t> emission from nanostructures</a:t>
            </a:r>
            <a:endParaRPr lang="en-ZA" sz="2800" dirty="0"/>
          </a:p>
          <a:p>
            <a:pPr lvl="1"/>
            <a:r>
              <a:rPr lang="en-ZA" sz="2600" dirty="0">
                <a:solidFill>
                  <a:srgbClr val="0091FE"/>
                </a:solidFill>
              </a:rPr>
              <a:t>Move </a:t>
            </a:r>
            <a:r>
              <a:rPr lang="en-ZA" sz="2600" dirty="0" smtClean="0">
                <a:solidFill>
                  <a:srgbClr val="0091FE"/>
                </a:solidFill>
              </a:rPr>
              <a:t>quantum states </a:t>
            </a:r>
            <a:r>
              <a:rPr lang="en-ZA" sz="2600" dirty="0">
                <a:solidFill>
                  <a:srgbClr val="0091FE"/>
                </a:solidFill>
              </a:rPr>
              <a:t>deeper into band gap</a:t>
            </a:r>
          </a:p>
          <a:p>
            <a:pPr lvl="1"/>
            <a:r>
              <a:rPr lang="en-ZA" sz="2600" dirty="0" smtClean="0">
                <a:solidFill>
                  <a:srgbClr val="0091FE"/>
                </a:solidFill>
                <a:sym typeface="Symbol"/>
              </a:rPr>
              <a:t>Increase </a:t>
            </a:r>
            <a:r>
              <a:rPr lang="en-ZA" sz="2600" dirty="0">
                <a:solidFill>
                  <a:srgbClr val="0091FE"/>
                </a:solidFill>
                <a:sym typeface="Symbol"/>
              </a:rPr>
              <a:t>effective </a:t>
            </a:r>
            <a:r>
              <a:rPr lang="en-ZA" sz="2600" dirty="0" smtClean="0">
                <a:solidFill>
                  <a:srgbClr val="0091FE"/>
                </a:solidFill>
                <a:sym typeface="Symbol"/>
              </a:rPr>
              <a:t>barrier </a:t>
            </a:r>
            <a:r>
              <a:rPr lang="en-ZA" sz="2600" dirty="0">
                <a:solidFill>
                  <a:srgbClr val="0091FE"/>
                </a:solidFill>
                <a:sym typeface="Symbol"/>
              </a:rPr>
              <a:t> </a:t>
            </a:r>
            <a:r>
              <a:rPr lang="en-ZA" sz="2600" dirty="0" smtClean="0">
                <a:solidFill>
                  <a:srgbClr val="0091FE"/>
                </a:solidFill>
                <a:sym typeface="Symbol"/>
              </a:rPr>
              <a:t>a</a:t>
            </a:r>
            <a:r>
              <a:rPr lang="en-ZA" sz="2600" dirty="0" smtClean="0">
                <a:solidFill>
                  <a:srgbClr val="0091FE"/>
                </a:solidFill>
              </a:rPr>
              <a:t>void </a:t>
            </a:r>
            <a:r>
              <a:rPr lang="en-ZA" sz="2600" dirty="0">
                <a:solidFill>
                  <a:srgbClr val="0091FE"/>
                </a:solidFill>
              </a:rPr>
              <a:t>wetting layer </a:t>
            </a:r>
            <a:r>
              <a:rPr lang="en-ZA" sz="2600" dirty="0" smtClean="0">
                <a:solidFill>
                  <a:srgbClr val="0091FE"/>
                </a:solidFill>
              </a:rPr>
              <a:t>formation</a:t>
            </a:r>
          </a:p>
          <a:p>
            <a:pPr marL="174625" lvl="1" indent="0">
              <a:buNone/>
            </a:pPr>
            <a:r>
              <a:rPr lang="en-ZA" sz="2600" dirty="0" smtClean="0">
                <a:solidFill>
                  <a:srgbClr val="0091FE"/>
                </a:solidFill>
                <a:sym typeface="Symbol"/>
              </a:rPr>
              <a:t>				     incorporate barrier layers</a:t>
            </a:r>
          </a:p>
          <a:p>
            <a:pPr marL="174625" lvl="1" indent="0">
              <a:buNone/>
            </a:pPr>
            <a:endParaRPr lang="en-ZA" sz="2600" dirty="0" smtClean="0">
              <a:solidFill>
                <a:srgbClr val="0091FE"/>
              </a:solidFill>
            </a:endParaRPr>
          </a:p>
          <a:p>
            <a:pPr lvl="1"/>
            <a:endParaRPr lang="en-GB" sz="2600" dirty="0">
              <a:solidFill>
                <a:srgbClr val="0091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1247480"/>
            <a:ext cx="6525725" cy="448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1920" y="5869738"/>
            <a:ext cx="3528392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1716" y="6023029"/>
            <a:ext cx="3140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70C0"/>
                </a:solidFill>
              </a:rPr>
              <a:t>Radiation Transmitted</a:t>
            </a:r>
          </a:p>
          <a:p>
            <a:pPr algn="ctr"/>
            <a:r>
              <a:rPr lang="en-ZA" b="1" dirty="0">
                <a:solidFill>
                  <a:srgbClr val="0070C0"/>
                </a:solidFill>
              </a:rPr>
              <a:t>photon </a:t>
            </a:r>
            <a:r>
              <a:rPr lang="en-ZA" b="1" dirty="0" smtClean="0">
                <a:solidFill>
                  <a:srgbClr val="0070C0"/>
                </a:solidFill>
              </a:rPr>
              <a:t>energy &lt; band gap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79712" y="5869738"/>
            <a:ext cx="1872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608" y="6023029"/>
            <a:ext cx="3076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FF0000"/>
                </a:solidFill>
              </a:rPr>
              <a:t>Radiation Absorbed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photon energy &gt; band gap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975447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Transmission loss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250300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Thermalized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91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 3</a:t>
            </a:r>
            <a:r>
              <a:rPr lang="en-ZA" baseline="30000" dirty="0" smtClean="0"/>
              <a:t>rd</a:t>
            </a:r>
            <a:r>
              <a:rPr lang="en-ZA" dirty="0" smtClean="0"/>
              <a:t> Generation Solar Cells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6544" y="5157192"/>
            <a:ext cx="8595571" cy="1197133"/>
          </a:xfrm>
        </p:spPr>
        <p:txBody>
          <a:bodyPr>
            <a:noAutofit/>
          </a:bodyPr>
          <a:lstStyle/>
          <a:p>
            <a:r>
              <a:rPr lang="en-ZA" sz="2000" dirty="0" smtClean="0"/>
              <a:t>Third-generation </a:t>
            </a:r>
            <a:r>
              <a:rPr lang="en-ZA" sz="2000" dirty="0"/>
              <a:t>cells utilise sub-band gap </a:t>
            </a:r>
            <a:r>
              <a:rPr lang="en-ZA" sz="2000" dirty="0" smtClean="0"/>
              <a:t>light.</a:t>
            </a:r>
            <a:endParaRPr lang="en-ZA" sz="2000" dirty="0"/>
          </a:p>
          <a:p>
            <a:r>
              <a:rPr lang="en-ZA" sz="2000" dirty="0"/>
              <a:t>Tandem/stacked cells have produced record </a:t>
            </a:r>
            <a:r>
              <a:rPr lang="en-ZA" sz="2000" dirty="0" smtClean="0"/>
              <a:t>efficiencies.</a:t>
            </a:r>
            <a:endParaRPr lang="en-ZA" sz="2000" dirty="0"/>
          </a:p>
          <a:p>
            <a:pPr lvl="1"/>
            <a:r>
              <a:rPr lang="en-ZA" sz="2000" dirty="0">
                <a:solidFill>
                  <a:srgbClr val="0091FE"/>
                </a:solidFill>
              </a:rPr>
              <a:t>Expensive and limited to concentrator </a:t>
            </a:r>
            <a:r>
              <a:rPr lang="en-ZA" sz="2000" dirty="0" smtClean="0">
                <a:solidFill>
                  <a:srgbClr val="0091FE"/>
                </a:solidFill>
              </a:rPr>
              <a:t>systems.</a:t>
            </a:r>
            <a:endParaRPr lang="en-ZA" sz="2000" dirty="0">
              <a:solidFill>
                <a:srgbClr val="0091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167135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400" b="1" dirty="0" smtClean="0"/>
              <a:t>Multi-junction PV cells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6288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B050"/>
                </a:solidFill>
                <a:sym typeface="Symbol"/>
              </a:rPr>
              <a:t></a:t>
            </a:r>
            <a:r>
              <a:rPr lang="en-GB" b="1" i="1" baseline="-25000" dirty="0" smtClean="0">
                <a:solidFill>
                  <a:srgbClr val="00B050"/>
                </a:solidFill>
                <a:sym typeface="Symbol"/>
              </a:rPr>
              <a:t>record</a:t>
            </a:r>
            <a:r>
              <a:rPr lang="en-GB" b="1" dirty="0" smtClean="0">
                <a:solidFill>
                  <a:srgbClr val="00B050"/>
                </a:solidFill>
                <a:sym typeface="Symbol"/>
              </a:rPr>
              <a:t> = 46% </a:t>
            </a:r>
            <a:r>
              <a:rPr lang="en-GB" dirty="0" smtClean="0">
                <a:solidFill>
                  <a:srgbClr val="00B050"/>
                </a:solidFill>
                <a:sym typeface="Symbol"/>
              </a:rPr>
              <a:t>(508x)  </a:t>
            </a:r>
            <a:r>
              <a:rPr lang="en-GB" dirty="0">
                <a:solidFill>
                  <a:srgbClr val="00B050"/>
                </a:solidFill>
                <a:sym typeface="Symbol"/>
              </a:rPr>
              <a:t>4</a:t>
            </a:r>
            <a:r>
              <a:rPr lang="en-GB" dirty="0" smtClean="0">
                <a:solidFill>
                  <a:srgbClr val="00B050"/>
                </a:solidFill>
                <a:sym typeface="Symbol"/>
              </a:rPr>
              <a:t>-junction cell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7650" name="Picture 2" descr="solar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23" y="2276872"/>
            <a:ext cx="3277930" cy="217314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2910"/>
            <a:ext cx="4920894" cy="313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7295" y="1259468"/>
            <a:ext cx="16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B050"/>
                </a:solidFill>
              </a:rPr>
              <a:t>Fraunhofer</a:t>
            </a:r>
            <a:r>
              <a:rPr lang="en-GB" b="1" dirty="0" smtClean="0">
                <a:solidFill>
                  <a:srgbClr val="00B050"/>
                </a:solidFill>
              </a:rPr>
              <a:t> ISE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Intermediate Band Solar Cell</a:t>
            </a:r>
            <a:endParaRPr lang="en-GB" dirty="0"/>
          </a:p>
        </p:txBody>
      </p:sp>
      <p:pic>
        <p:nvPicPr>
          <p:cNvPr id="4" name="Picture 3" descr="C:\Users\montesdd\Desktop\Pictures for Cadiz workshop\IB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4860540" cy="24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C:\Users\montesdd\Desktop\Pictures for Cadiz workshop\eff IBSC and Multiple and single jusn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60541"/>
            <a:ext cx="3150350" cy="30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6585" y="390830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i="1" dirty="0"/>
              <a:t>The Solar Energy Institute in Madrid</a:t>
            </a:r>
            <a:endParaRPr lang="en-GB" sz="1200" b="1" i="1" dirty="0"/>
          </a:p>
          <a:p>
            <a:r>
              <a:rPr lang="en-ZA" sz="1200" dirty="0" err="1" smtClean="0"/>
              <a:t>Luque</a:t>
            </a:r>
            <a:r>
              <a:rPr lang="en-ZA" sz="1200" dirty="0" smtClean="0"/>
              <a:t> </a:t>
            </a:r>
            <a:r>
              <a:rPr lang="en-ZA" sz="1200" i="1" dirty="0" smtClean="0"/>
              <a:t>et al., Nature Photonics </a:t>
            </a:r>
            <a:r>
              <a:rPr lang="en-ZA" sz="1200" b="1" dirty="0" smtClean="0"/>
              <a:t>6</a:t>
            </a:r>
            <a:r>
              <a:rPr lang="en-ZA" sz="1200" dirty="0" smtClean="0"/>
              <a:t> (2012) 146</a:t>
            </a:r>
          </a:p>
          <a:p>
            <a:r>
              <a:rPr lang="en-ZA" sz="1200" dirty="0" err="1"/>
              <a:t>Luque</a:t>
            </a:r>
            <a:r>
              <a:rPr lang="en-ZA" sz="1200" dirty="0"/>
              <a:t> and Marti</a:t>
            </a:r>
            <a:r>
              <a:rPr lang="en-ZA" sz="1200" i="1" dirty="0"/>
              <a:t>, Phys. Rev. </a:t>
            </a:r>
            <a:r>
              <a:rPr lang="en-ZA" sz="1200" i="1" dirty="0" err="1"/>
              <a:t>Lett</a:t>
            </a:r>
            <a:r>
              <a:rPr lang="en-ZA" sz="1200" i="1" dirty="0"/>
              <a:t>. </a:t>
            </a:r>
            <a:r>
              <a:rPr lang="en-ZA" sz="1200" b="1" dirty="0"/>
              <a:t>78</a:t>
            </a:r>
            <a:r>
              <a:rPr lang="en-ZA" sz="1200" dirty="0"/>
              <a:t> (1997) </a:t>
            </a:r>
            <a:r>
              <a:rPr lang="en-ZA" sz="1200" dirty="0" smtClean="0"/>
              <a:t>5014</a:t>
            </a:r>
          </a:p>
        </p:txBody>
      </p:sp>
      <p:sp>
        <p:nvSpPr>
          <p:cNvPr id="8" name="4 CuadroTexto"/>
          <p:cNvSpPr txBox="1"/>
          <p:nvPr/>
        </p:nvSpPr>
        <p:spPr>
          <a:xfrm>
            <a:off x="386535" y="4554634"/>
            <a:ext cx="5445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Two</a:t>
            </a:r>
            <a:r>
              <a:rPr lang="es-ES" b="1" dirty="0" smtClean="0"/>
              <a:t> </a:t>
            </a:r>
            <a:r>
              <a:rPr lang="es-ES" b="1" dirty="0" err="1" smtClean="0"/>
              <a:t>operating</a:t>
            </a:r>
            <a:r>
              <a:rPr lang="es-ES" b="1" dirty="0" smtClean="0"/>
              <a:t> </a:t>
            </a:r>
            <a:r>
              <a:rPr lang="es-ES" b="1" dirty="0" err="1" smtClean="0"/>
              <a:t>principles</a:t>
            </a:r>
            <a:r>
              <a:rPr lang="es-ES" b="1" dirty="0" smtClean="0"/>
              <a:t> of IBSC: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B0F0"/>
                </a:solidFill>
              </a:rPr>
              <a:t>1) </a:t>
            </a:r>
            <a:r>
              <a:rPr lang="es-ES" dirty="0" err="1" smtClean="0"/>
              <a:t>Voc</a:t>
            </a:r>
            <a:r>
              <a:rPr lang="es-ES" dirty="0" smtClean="0"/>
              <a:t> </a:t>
            </a:r>
            <a:r>
              <a:rPr lang="es-ES" dirty="0" err="1" smtClean="0"/>
              <a:t>Conservation</a:t>
            </a: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r>
              <a:rPr lang="es-ES" dirty="0" smtClean="0">
                <a:solidFill>
                  <a:srgbClr val="00B0F0"/>
                </a:solidFill>
              </a:rPr>
              <a:t>2) </a:t>
            </a:r>
            <a:r>
              <a:rPr lang="es-ES" dirty="0" err="1" smtClean="0"/>
              <a:t>Two-Photon</a:t>
            </a:r>
            <a:r>
              <a:rPr lang="es-ES" dirty="0" smtClean="0"/>
              <a:t> </a:t>
            </a:r>
            <a:r>
              <a:rPr lang="es-ES" dirty="0" err="1" smtClean="0"/>
              <a:t>Subbandgap</a:t>
            </a:r>
            <a:r>
              <a:rPr lang="es-ES" dirty="0" smtClean="0"/>
              <a:t> </a:t>
            </a:r>
            <a:r>
              <a:rPr lang="es-ES" dirty="0" err="1" smtClean="0"/>
              <a:t>Photocurrent</a:t>
            </a:r>
            <a:endParaRPr lang="es-ES" dirty="0"/>
          </a:p>
        </p:txBody>
      </p:sp>
      <p:sp>
        <p:nvSpPr>
          <p:cNvPr id="9" name="5 CuadroTexto"/>
          <p:cNvSpPr txBox="1">
            <a:spLocks noGrp="1"/>
          </p:cNvSpPr>
          <p:nvPr>
            <p:ph idx="1"/>
          </p:nvPr>
        </p:nvSpPr>
        <p:spPr>
          <a:xfrm>
            <a:off x="3845596" y="5094185"/>
            <a:ext cx="4824536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800" dirty="0" smtClean="0"/>
              <a:t>3 Fermi </a:t>
            </a:r>
            <a:r>
              <a:rPr lang="es-ES" sz="1800" dirty="0" err="1" smtClean="0"/>
              <a:t>levels</a:t>
            </a:r>
            <a:r>
              <a:rPr lang="es-ES" sz="1800" dirty="0" smtClean="0"/>
              <a:t>( E</a:t>
            </a:r>
            <a:r>
              <a:rPr lang="es-ES" sz="1050" baseline="-25000" dirty="0" smtClean="0"/>
              <a:t>F,C</a:t>
            </a:r>
            <a:r>
              <a:rPr lang="es-ES" sz="1800" dirty="0" smtClean="0"/>
              <a:t> E</a:t>
            </a:r>
            <a:r>
              <a:rPr lang="es-ES" sz="1050" baseline="-25000" dirty="0" smtClean="0"/>
              <a:t>F,V</a:t>
            </a:r>
            <a:r>
              <a:rPr lang="es-ES" sz="1800" dirty="0" smtClean="0"/>
              <a:t> E</a:t>
            </a:r>
            <a:r>
              <a:rPr lang="es-ES" sz="1050" baseline="-25000" dirty="0" smtClean="0"/>
              <a:t>F,IB</a:t>
            </a:r>
            <a:r>
              <a:rPr lang="es-ES" sz="1800" dirty="0" smtClean="0"/>
              <a:t>)</a:t>
            </a:r>
            <a:r>
              <a:rPr lang="es-ES" sz="1800" dirty="0" smtClean="0">
                <a:sym typeface="Wingdings" pitchFamily="2" charset="2"/>
              </a:rPr>
              <a:t></a:t>
            </a:r>
            <a:r>
              <a:rPr lang="es-ES" sz="1800" dirty="0" err="1" smtClean="0">
                <a:sym typeface="Wingdings" pitchFamily="2" charset="2"/>
              </a:rPr>
              <a:t>Partially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filling</a:t>
            </a:r>
            <a:r>
              <a:rPr lang="es-ES" sz="1800" dirty="0" smtClean="0">
                <a:sym typeface="Wingdings" pitchFamily="2" charset="2"/>
              </a:rPr>
              <a:t> of IB</a:t>
            </a:r>
            <a:endParaRPr lang="es-ES" sz="1800" dirty="0" smtClean="0"/>
          </a:p>
          <a:p>
            <a:endParaRPr lang="es-ES" dirty="0"/>
          </a:p>
        </p:txBody>
      </p:sp>
      <p:sp>
        <p:nvSpPr>
          <p:cNvPr id="10" name="8 CuadroTexto"/>
          <p:cNvSpPr txBox="1"/>
          <p:nvPr/>
        </p:nvSpPr>
        <p:spPr>
          <a:xfrm>
            <a:off x="4526995" y="5656020"/>
            <a:ext cx="441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- No </a:t>
            </a:r>
            <a:r>
              <a:rPr lang="es-ES" dirty="0" err="1" smtClean="0"/>
              <a:t>overlapping</a:t>
            </a:r>
            <a:r>
              <a:rPr lang="es-ES" dirty="0" smtClean="0"/>
              <a:t> of </a:t>
            </a:r>
            <a:r>
              <a:rPr lang="es-ES" dirty="0" err="1" smtClean="0"/>
              <a:t>absorption</a:t>
            </a:r>
            <a:endParaRPr lang="es-ES" dirty="0"/>
          </a:p>
          <a:p>
            <a:r>
              <a:rPr lang="es-ES" dirty="0" err="1" smtClean="0"/>
              <a:t>coefficient</a:t>
            </a:r>
            <a:endParaRPr lang="es-ES" dirty="0" smtClean="0"/>
          </a:p>
          <a:p>
            <a:r>
              <a:rPr lang="es-ES" dirty="0" smtClean="0"/>
              <a:t> - </a:t>
            </a:r>
            <a:r>
              <a:rPr lang="es-ES" dirty="0" err="1" smtClean="0"/>
              <a:t>Partially</a:t>
            </a:r>
            <a:r>
              <a:rPr lang="es-ES" dirty="0" smtClean="0"/>
              <a:t> </a:t>
            </a:r>
            <a:r>
              <a:rPr lang="es-ES" dirty="0" err="1" smtClean="0"/>
              <a:t>filled</a:t>
            </a:r>
            <a:r>
              <a:rPr lang="es-ES" dirty="0" smtClean="0"/>
              <a:t> IB</a:t>
            </a:r>
            <a:endParaRPr lang="es-E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01770" y="5319210"/>
            <a:ext cx="1215135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4391980" y="5679250"/>
            <a:ext cx="270030" cy="83332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5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Type II </a:t>
            </a:r>
            <a:r>
              <a:rPr lang="en-ZA" sz="4000" dirty="0" err="1" smtClean="0"/>
              <a:t>GaSb</a:t>
            </a:r>
            <a:r>
              <a:rPr lang="en-ZA" sz="4000" dirty="0" smtClean="0"/>
              <a:t>/GaAs QD/QR Solar Cell</a:t>
            </a:r>
            <a:endParaRPr lang="en-GB" sz="4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58586"/>
            <a:ext cx="2362872" cy="354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33298" y="5319210"/>
            <a:ext cx="7210033" cy="1125125"/>
          </a:xfrm>
        </p:spPr>
        <p:txBody>
          <a:bodyPr/>
          <a:lstStyle/>
          <a:p>
            <a:r>
              <a:rPr lang="en-ZA" sz="2000" dirty="0" smtClean="0"/>
              <a:t>GaAs control cell and </a:t>
            </a:r>
            <a:r>
              <a:rPr lang="en-ZA" sz="2000" b="1" dirty="0" smtClean="0"/>
              <a:t>5</a:t>
            </a:r>
            <a:r>
              <a:rPr lang="en-ZA" sz="2000" dirty="0" smtClean="0"/>
              <a:t> and </a:t>
            </a:r>
            <a:r>
              <a:rPr lang="en-ZA" sz="2000" b="1" dirty="0" smtClean="0"/>
              <a:t>10</a:t>
            </a:r>
            <a:r>
              <a:rPr lang="en-ZA" sz="2000" dirty="0" smtClean="0"/>
              <a:t> stacks of </a:t>
            </a:r>
            <a:r>
              <a:rPr lang="en-ZA" sz="2000" b="1" dirty="0" err="1" smtClean="0"/>
              <a:t>GaSb</a:t>
            </a:r>
            <a:r>
              <a:rPr lang="en-ZA" sz="2000" b="1" dirty="0" smtClean="0"/>
              <a:t>/GaAs</a:t>
            </a:r>
            <a:r>
              <a:rPr lang="en-ZA" sz="2000" dirty="0" smtClean="0"/>
              <a:t> QD/QR have been grown by </a:t>
            </a:r>
            <a:r>
              <a:rPr lang="en-ZA" sz="2000" b="1" dirty="0" smtClean="0"/>
              <a:t>Molecular Beam Epitaxy</a:t>
            </a:r>
          </a:p>
          <a:p>
            <a:pPr marL="0" indent="0">
              <a:buNone/>
            </a:pPr>
            <a:endParaRPr lang="en-GB" sz="18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7518" r="13762" b="11346"/>
          <a:stretch/>
        </p:blipFill>
        <p:spPr bwMode="auto">
          <a:xfrm>
            <a:off x="6948263" y="2244394"/>
            <a:ext cx="1963231" cy="185968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Eva\Desktop\Camera\IMG_20160226_094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898428"/>
            <a:ext cx="4048417" cy="243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6585" y="4419110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MBE </a:t>
            </a:r>
            <a:r>
              <a:rPr lang="en-GB" dirty="0" err="1" smtClean="0"/>
              <a:t>Veeco</a:t>
            </a:r>
            <a:r>
              <a:rPr lang="en-GB" dirty="0" smtClean="0"/>
              <a:t> GEN </a:t>
            </a:r>
            <a:r>
              <a:rPr lang="en-GB" dirty="0" err="1" smtClean="0"/>
              <a:t>xplor</a:t>
            </a:r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3" y="4139788"/>
            <a:ext cx="21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 Diameter </a:t>
            </a:r>
            <a:r>
              <a:rPr lang="en-GB" dirty="0"/>
              <a:t>3.5mm</a:t>
            </a:r>
          </a:p>
        </p:txBody>
      </p:sp>
    </p:spTree>
    <p:extLst>
      <p:ext uri="{BB962C8B-B14F-4D97-AF65-F5344CB8AC3E}">
        <p14:creationId xmlns:p14="http://schemas.microsoft.com/office/powerpoint/2010/main" val="26245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5536" y="1249498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dot </a:t>
            </a:r>
            <a:r>
              <a:rPr lang="en-GB" sz="2400" b="1" dirty="0">
                <a:solidFill>
                  <a:schemeClr val="bg1"/>
                </a:solidFill>
              </a:rPr>
              <a:t>density </a:t>
            </a:r>
            <a:r>
              <a:rPr lang="en-GB" sz="2400" b="1" dirty="0" smtClean="0">
                <a:solidFill>
                  <a:schemeClr val="bg1"/>
                </a:solidFill>
                <a:sym typeface="Symbol"/>
              </a:rPr>
              <a:t></a:t>
            </a:r>
            <a:r>
              <a:rPr lang="en-GB" sz="2400" b="1" dirty="0" smtClean="0">
                <a:solidFill>
                  <a:schemeClr val="bg1"/>
                </a:solidFill>
              </a:rPr>
              <a:t> 1 </a:t>
            </a:r>
            <a:r>
              <a:rPr lang="en-GB" sz="2400" b="1" dirty="0">
                <a:solidFill>
                  <a:schemeClr val="bg1"/>
                </a:solidFill>
              </a:rPr>
              <a:t>x 10</a:t>
            </a:r>
            <a:r>
              <a:rPr lang="en-GB" sz="2400" b="1" baseline="30000" dirty="0">
                <a:solidFill>
                  <a:schemeClr val="bg1"/>
                </a:solidFill>
              </a:rPr>
              <a:t>10 </a:t>
            </a:r>
            <a:r>
              <a:rPr lang="en-GB" sz="2400" b="1" dirty="0">
                <a:solidFill>
                  <a:schemeClr val="bg1"/>
                </a:solidFill>
              </a:rPr>
              <a:t>cm</a:t>
            </a:r>
            <a:r>
              <a:rPr lang="en-GB" sz="2400" b="1" baseline="30000" dirty="0">
                <a:solidFill>
                  <a:schemeClr val="bg1"/>
                </a:solidFill>
              </a:rPr>
              <a:t>-2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7" y="1362190"/>
            <a:ext cx="3150218" cy="46786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96925" y="1752160"/>
            <a:ext cx="486357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000" dirty="0" smtClean="0"/>
              <a:t>QD/QR </a:t>
            </a:r>
            <a:r>
              <a:rPr lang="es-ES" sz="2000" dirty="0" err="1" smtClean="0"/>
              <a:t>grown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b="1" dirty="0" err="1" smtClean="0"/>
              <a:t>self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assembled</a:t>
            </a:r>
            <a:r>
              <a:rPr lang="es-ES" sz="2000" b="1" dirty="0" smtClean="0"/>
              <a:t> </a:t>
            </a:r>
            <a:r>
              <a:rPr lang="es-ES" sz="2000" dirty="0" smtClean="0"/>
              <a:t>in MBE (</a:t>
            </a:r>
            <a:r>
              <a:rPr lang="es-ES" sz="2000" dirty="0" err="1" smtClean="0"/>
              <a:t>strain</a:t>
            </a:r>
            <a:r>
              <a:rPr lang="es-ES" sz="2000" dirty="0" smtClean="0"/>
              <a:t> </a:t>
            </a:r>
            <a:r>
              <a:rPr lang="es-ES" sz="2000" dirty="0" err="1" smtClean="0"/>
              <a:t>between</a:t>
            </a:r>
            <a:r>
              <a:rPr lang="es-ES" sz="2000" dirty="0" smtClean="0"/>
              <a:t> </a:t>
            </a:r>
            <a:r>
              <a:rPr lang="es-ES" sz="2000" dirty="0" err="1" smtClean="0"/>
              <a:t>GaAs</a:t>
            </a:r>
            <a:r>
              <a:rPr lang="es-ES" sz="2000" dirty="0" smtClean="0"/>
              <a:t> and </a:t>
            </a:r>
            <a:r>
              <a:rPr lang="es-ES" sz="2000" dirty="0" err="1" smtClean="0"/>
              <a:t>GaSb</a:t>
            </a:r>
            <a:r>
              <a:rPr lang="es-ES" sz="2000" dirty="0"/>
              <a:t> ≈</a:t>
            </a:r>
            <a:r>
              <a:rPr lang="es-ES" sz="2000" dirty="0" smtClean="0"/>
              <a:t>7.8%)</a:t>
            </a:r>
          </a:p>
          <a:p>
            <a:pPr marL="285750" indent="-285750">
              <a:buFont typeface="Arial" charset="0"/>
              <a:buChar char="•"/>
            </a:pPr>
            <a:endParaRPr lang="es-E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/>
              <a:t>QD/QR </a:t>
            </a:r>
            <a:r>
              <a:rPr lang="es-ES" sz="2000" dirty="0" err="1"/>
              <a:t>d</a:t>
            </a:r>
            <a:r>
              <a:rPr lang="es-ES" sz="2000" dirty="0" err="1" smtClean="0"/>
              <a:t>ensity</a:t>
            </a:r>
            <a:r>
              <a:rPr lang="es-ES" sz="2000" dirty="0" smtClean="0"/>
              <a:t> </a:t>
            </a:r>
            <a:r>
              <a:rPr lang="es-ES" sz="2000" b="1" dirty="0" smtClean="0"/>
              <a:t>10</a:t>
            </a:r>
            <a:r>
              <a:rPr lang="es-ES" sz="2000" b="1" baseline="30000" dirty="0" smtClean="0"/>
              <a:t>10</a:t>
            </a:r>
            <a:r>
              <a:rPr lang="es-ES" sz="2000" b="1" dirty="0" smtClean="0"/>
              <a:t>cm</a:t>
            </a:r>
            <a:r>
              <a:rPr lang="es-ES" sz="2000" b="1" baseline="30000" dirty="0" smtClean="0"/>
              <a:t>-2</a:t>
            </a:r>
          </a:p>
          <a:p>
            <a:pPr marL="285750" indent="-285750">
              <a:buFont typeface="Arial" charset="0"/>
              <a:buChar char="•"/>
            </a:pPr>
            <a:endParaRPr lang="es-ES" sz="2000" b="1" baseline="30000" dirty="0"/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sym typeface="Wingdings" panose="05000000000000000000" pitchFamily="2" charset="2"/>
              </a:rPr>
              <a:t>QR </a:t>
            </a:r>
            <a:r>
              <a:rPr lang="es-ES" sz="2000" dirty="0" err="1" smtClean="0">
                <a:sym typeface="Wingdings" panose="05000000000000000000" pitchFamily="2" charset="2"/>
              </a:rPr>
              <a:t>formation</a:t>
            </a:r>
            <a:r>
              <a:rPr lang="es-ES" sz="2000" dirty="0" smtClean="0">
                <a:sym typeface="Wingdings" panose="05000000000000000000" pitchFamily="2" charset="2"/>
              </a:rPr>
              <a:t>: </a:t>
            </a:r>
            <a:r>
              <a:rPr lang="es-ES" sz="2000" dirty="0" err="1"/>
              <a:t>strain</a:t>
            </a:r>
            <a:r>
              <a:rPr lang="es-ES" sz="2000" dirty="0"/>
              <a:t> </a:t>
            </a:r>
            <a:r>
              <a:rPr lang="es-ES" sz="2000" dirty="0" err="1"/>
              <a:t>relief</a:t>
            </a:r>
            <a:r>
              <a:rPr lang="es-ES" sz="2000" dirty="0"/>
              <a:t> </a:t>
            </a:r>
            <a:r>
              <a:rPr lang="es-ES" sz="2000" dirty="0">
                <a:sym typeface="Wingdings" pitchFamily="2" charset="2"/>
              </a:rPr>
              <a:t>(</a:t>
            </a:r>
            <a:r>
              <a:rPr lang="es-ES" sz="2000" dirty="0" smtClean="0">
                <a:sym typeface="Wingdings" pitchFamily="2" charset="2"/>
              </a:rPr>
              <a:t>No </a:t>
            </a:r>
            <a:r>
              <a:rPr lang="es-ES" sz="2000" dirty="0" err="1" smtClean="0">
                <a:sym typeface="Wingdings" pitchFamily="2" charset="2"/>
              </a:rPr>
              <a:t>strain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balanced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>
                <a:sym typeface="Wingdings" pitchFamily="2" charset="2"/>
              </a:rPr>
              <a:t>layers</a:t>
            </a:r>
            <a:r>
              <a:rPr lang="es-ES" sz="2000" dirty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required</a:t>
            </a:r>
            <a:r>
              <a:rPr lang="es-ES" sz="2000" dirty="0" smtClean="0">
                <a:sym typeface="Wingdings" pitchFamily="2" charset="2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s-ES" sz="2000" dirty="0" smtClean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000" dirty="0">
                <a:sym typeface="Wingdings" pitchFamily="2" charset="2"/>
              </a:rPr>
              <a:t> </a:t>
            </a:r>
            <a:r>
              <a:rPr lang="en-ZA" sz="2000" b="1" dirty="0" smtClean="0"/>
              <a:t>Type-</a:t>
            </a:r>
            <a:r>
              <a:rPr lang="en-Z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II</a:t>
            </a:r>
            <a:r>
              <a:rPr lang="en-ZA" sz="2000" dirty="0" smtClean="0"/>
              <a:t> </a:t>
            </a:r>
            <a:r>
              <a:rPr lang="en-ZA" sz="2000" dirty="0" err="1"/>
              <a:t>heterostructure</a:t>
            </a:r>
            <a:r>
              <a:rPr lang="en-ZA" sz="2000" dirty="0"/>
              <a:t> </a:t>
            </a:r>
            <a:r>
              <a:rPr lang="en-ZA" sz="2000" dirty="0">
                <a:sym typeface="Symbol"/>
              </a:rPr>
              <a:t> s</a:t>
            </a:r>
            <a:r>
              <a:rPr lang="en-ZA" sz="2000" dirty="0"/>
              <a:t>patially indirect </a:t>
            </a:r>
            <a:r>
              <a:rPr lang="en-ZA" sz="2000" dirty="0" smtClean="0"/>
              <a:t>absorption/recombination</a:t>
            </a:r>
          </a:p>
          <a:p>
            <a:pPr marL="285750" indent="-285750">
              <a:buFont typeface="Arial" charset="0"/>
              <a:buChar char="•"/>
            </a:pPr>
            <a:endParaRPr lang="es-ES" sz="2000" dirty="0" smtClean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s-ES" sz="2000" b="1" dirty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s-ES" sz="2000" b="1" dirty="0" smtClean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s-ES" sz="2000" b="1" dirty="0">
              <a:sym typeface="Wingdings" pitchFamily="2" charset="2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9300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Type II </a:t>
            </a:r>
            <a:r>
              <a:rPr lang="en-ZA" dirty="0" err="1" smtClean="0"/>
              <a:t>GaSb</a:t>
            </a:r>
            <a:r>
              <a:rPr lang="en-ZA" dirty="0" smtClean="0"/>
              <a:t>/GaAs Quantum Rings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6642230" y="2438890"/>
            <a:ext cx="857596" cy="180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52" y="98630"/>
            <a:ext cx="8229600" cy="1143000"/>
          </a:xfrm>
        </p:spPr>
        <p:txBody>
          <a:bodyPr/>
          <a:lstStyle/>
          <a:p>
            <a:r>
              <a:rPr lang="en-GB" dirty="0" smtClean="0"/>
              <a:t>Photo-response and IV under 1-sun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1550" y="5194017"/>
            <a:ext cx="8370930" cy="1155189"/>
          </a:xfrm>
        </p:spPr>
        <p:txBody>
          <a:bodyPr>
            <a:noAutofit/>
          </a:bodyPr>
          <a:lstStyle/>
          <a:p>
            <a:r>
              <a:rPr lang="en-ZA" sz="2000" dirty="0" smtClean="0"/>
              <a:t>GaSb quantum rings extends the </a:t>
            </a:r>
            <a:r>
              <a:rPr lang="en-ZA" sz="2000" i="1" dirty="0" smtClean="0"/>
              <a:t>optical response </a:t>
            </a:r>
            <a:r>
              <a:rPr lang="en-ZA" sz="2000" dirty="0" smtClean="0"/>
              <a:t>up to </a:t>
            </a:r>
            <a:r>
              <a:rPr lang="en-ZA" sz="2000" dirty="0" smtClean="0">
                <a:solidFill>
                  <a:srgbClr val="0091FE"/>
                </a:solidFill>
              </a:rPr>
              <a:t>1400 nm</a:t>
            </a:r>
            <a:endParaRPr lang="en-ZA" sz="2000" dirty="0" smtClean="0"/>
          </a:p>
          <a:p>
            <a:r>
              <a:rPr lang="en-ZA" sz="2000" dirty="0"/>
              <a:t> </a:t>
            </a:r>
            <a:r>
              <a:rPr lang="en-ZA" sz="2000" i="1" dirty="0" smtClean="0"/>
              <a:t>Short Circuit Current (</a:t>
            </a:r>
            <a:r>
              <a:rPr lang="en-ZA" sz="2000" i="1" dirty="0" err="1" smtClean="0"/>
              <a:t>Jsc</a:t>
            </a:r>
            <a:r>
              <a:rPr lang="en-ZA" sz="2000" i="1" dirty="0"/>
              <a:t>)</a:t>
            </a:r>
            <a:r>
              <a:rPr lang="en-ZA" sz="2000" i="1" dirty="0" smtClean="0"/>
              <a:t> </a:t>
            </a:r>
            <a:r>
              <a:rPr lang="en-ZA" sz="2000" dirty="0" smtClean="0"/>
              <a:t>27.9 mA/cm2</a:t>
            </a:r>
            <a:r>
              <a:rPr lang="en-ZA" sz="2000" dirty="0" smtClean="0">
                <a:sym typeface="Wingdings" panose="05000000000000000000" pitchFamily="2" charset="2"/>
              </a:rPr>
              <a:t> </a:t>
            </a:r>
            <a:r>
              <a:rPr lang="en-ZA" sz="2000" dirty="0" smtClean="0">
                <a:solidFill>
                  <a:srgbClr val="0091FE"/>
                </a:solidFill>
                <a:sym typeface="Wingdings" panose="05000000000000000000" pitchFamily="2" charset="2"/>
              </a:rPr>
              <a:t>5.9% increase</a:t>
            </a:r>
            <a:endParaRPr lang="en-ZA" sz="2000" dirty="0" smtClean="0">
              <a:sym typeface="Wingdings" panose="05000000000000000000" pitchFamily="2" charset="2"/>
            </a:endParaRPr>
          </a:p>
          <a:p>
            <a:r>
              <a:rPr lang="en-ZA" sz="2000" dirty="0">
                <a:sym typeface="Wingdings" panose="05000000000000000000" pitchFamily="2" charset="2"/>
              </a:rPr>
              <a:t> </a:t>
            </a:r>
            <a:r>
              <a:rPr lang="en-ZA" sz="2000" dirty="0" smtClean="0">
                <a:sym typeface="Wingdings" panose="05000000000000000000" pitchFamily="2" charset="2"/>
              </a:rPr>
              <a:t>Reduction on </a:t>
            </a:r>
            <a:r>
              <a:rPr lang="en-ZA" sz="2000" i="1" dirty="0" smtClean="0">
                <a:sym typeface="Wingdings" panose="05000000000000000000" pitchFamily="2" charset="2"/>
              </a:rPr>
              <a:t>Open Circuit Voltage (</a:t>
            </a:r>
            <a:r>
              <a:rPr lang="en-ZA" sz="2000" i="1" dirty="0" err="1" smtClean="0">
                <a:sym typeface="Wingdings" panose="05000000000000000000" pitchFamily="2" charset="2"/>
              </a:rPr>
              <a:t>Voc</a:t>
            </a:r>
            <a:r>
              <a:rPr lang="en-ZA" sz="2000" i="1" dirty="0" smtClean="0">
                <a:sym typeface="Wingdings" panose="05000000000000000000" pitchFamily="2" charset="2"/>
              </a:rPr>
              <a:t>) </a:t>
            </a:r>
            <a:r>
              <a:rPr lang="en-ZA" sz="2000" dirty="0" smtClean="0">
                <a:solidFill>
                  <a:srgbClr val="0091FE"/>
                </a:solidFill>
                <a:sym typeface="Wingdings" panose="05000000000000000000" pitchFamily="2" charset="2"/>
              </a:rPr>
              <a:t>≈400meV</a:t>
            </a:r>
            <a:endParaRPr lang="en-GB" sz="2000" dirty="0">
              <a:solidFill>
                <a:srgbClr val="0091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140968" y="4549852"/>
            <a:ext cx="3960000" cy="648072"/>
          </a:xfrm>
          <a:prstGeom prst="rect">
            <a:avLst/>
          </a:prstGeom>
          <a:solidFill>
            <a:srgbClr val="009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-4140968" y="2201359"/>
            <a:ext cx="39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34062" y="1836547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CB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756592" y="4479503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V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-4140968" y="3789433"/>
            <a:ext cx="396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4140968" y="3606170"/>
            <a:ext cx="3960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9" idx="0"/>
          </p:cNvCxnSpPr>
          <p:nvPr/>
        </p:nvCxnSpPr>
        <p:spPr>
          <a:xfrm flipV="1">
            <a:off x="-2995018" y="3786170"/>
            <a:ext cx="0" cy="903343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-3084802" y="360617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20" idx="0"/>
            <a:endCxn id="18" idx="4"/>
          </p:cNvCxnSpPr>
          <p:nvPr/>
        </p:nvCxnSpPr>
        <p:spPr>
          <a:xfrm flipV="1">
            <a:off x="-2546067" y="2193082"/>
            <a:ext cx="0" cy="1416311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-2636067" y="201308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-3085018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-2636067" y="360939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-690781" y="324935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IB</a:t>
            </a:r>
            <a:endParaRPr lang="en-GB" sz="2400" dirty="0"/>
          </a:p>
        </p:txBody>
      </p:sp>
      <p:sp>
        <p:nvSpPr>
          <p:cNvPr id="22" name="Freeform 21"/>
          <p:cNvSpPr/>
          <p:nvPr/>
        </p:nvSpPr>
        <p:spPr>
          <a:xfrm rot="279429">
            <a:off x="-2979710" y="2850733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279429">
            <a:off x="-3405797" y="4045366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>
            <a:stCxn id="32" idx="0"/>
          </p:cNvCxnSpPr>
          <p:nvPr/>
        </p:nvCxnSpPr>
        <p:spPr>
          <a:xfrm flipV="1">
            <a:off x="-1541228" y="2201360"/>
            <a:ext cx="0" cy="2488153"/>
          </a:xfrm>
          <a:prstGeom prst="straightConnector1">
            <a:avLst/>
          </a:prstGeom>
          <a:ln w="38100">
            <a:solidFill>
              <a:srgbClr val="00FE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 rot="279429">
            <a:off x="-1964887" y="3003132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-1631228" y="201308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-1631228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55" y="1497710"/>
            <a:ext cx="43751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79891"/>
              </p:ext>
            </p:extLst>
          </p:nvPr>
        </p:nvGraphicFramePr>
        <p:xfrm>
          <a:off x="4481990" y="1265061"/>
          <a:ext cx="5354497" cy="378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Graph" r:id="rId4" imgW="4276954" imgH="3024835" progId="Origin50.Graph">
                  <p:embed/>
                </p:oleObj>
              </mc:Choice>
              <mc:Fallback>
                <p:oleObj name="Graph" r:id="rId4" imgW="4276954" imgH="3024835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990" y="1265061"/>
                        <a:ext cx="5354497" cy="3784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Arrow 32"/>
          <p:cNvSpPr/>
          <p:nvPr/>
        </p:nvSpPr>
        <p:spPr>
          <a:xfrm>
            <a:off x="7092280" y="1523748"/>
            <a:ext cx="1008112" cy="50405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rgbClr val="FF0000"/>
                </a:solidFill>
              </a:rPr>
              <a:t>V</a:t>
            </a:r>
            <a:r>
              <a:rPr lang="en-ZA" sz="1200" baseline="-25000" dirty="0" smtClean="0">
                <a:solidFill>
                  <a:srgbClr val="FF0000"/>
                </a:solidFill>
              </a:rPr>
              <a:t>OC</a:t>
            </a:r>
            <a:r>
              <a:rPr lang="en-ZA" sz="1200" dirty="0" smtClean="0">
                <a:solidFill>
                  <a:srgbClr val="FF0000"/>
                </a:solidFill>
              </a:rPr>
              <a:t> drop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27095" y="273196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    AM 1.5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000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892" y="1019767"/>
            <a:ext cx="2475275" cy="333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0"/>
            <a:ext cx="8229600" cy="908720"/>
          </a:xfrm>
        </p:spPr>
        <p:txBody>
          <a:bodyPr/>
          <a:lstStyle/>
          <a:p>
            <a:r>
              <a:rPr lang="en-ZA" dirty="0" smtClean="0"/>
              <a:t>Reason for V</a:t>
            </a:r>
            <a:r>
              <a:rPr lang="en-ZA" baseline="-25000" dirty="0" smtClean="0"/>
              <a:t>OC</a:t>
            </a:r>
            <a:r>
              <a:rPr lang="en-ZA" dirty="0" smtClean="0"/>
              <a:t> loss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6515" y="4455114"/>
            <a:ext cx="8298414" cy="203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B34"/>
              </a:buClr>
              <a:buFont typeface="Wingdings" pitchFamily="2" charset="2"/>
              <a:buChar char="§"/>
              <a:defRPr sz="24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347663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47688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Tx/>
              <a:buChar char="•"/>
              <a:defRPr/>
            </a:pPr>
            <a:r>
              <a:rPr lang="en-GB" sz="2000" dirty="0" smtClean="0"/>
              <a:t>Decrease </a:t>
            </a:r>
            <a:r>
              <a:rPr lang="en-GB" sz="2000" dirty="0"/>
              <a:t>in V</a:t>
            </a:r>
            <a:r>
              <a:rPr lang="en-GB" sz="2000" baseline="-25000" dirty="0"/>
              <a:t>OC</a:t>
            </a:r>
            <a:r>
              <a:rPr lang="en-GB" sz="2000" dirty="0"/>
              <a:t> due to thermal emission of holes quantum </a:t>
            </a:r>
            <a:r>
              <a:rPr lang="en-GB" sz="2000" dirty="0" smtClean="0"/>
              <a:t>rings  </a:t>
            </a:r>
            <a:r>
              <a:rPr lang="en-GB" sz="2000" dirty="0" smtClean="0">
                <a:sym typeface="Symbol"/>
              </a:rPr>
              <a:t>  </a:t>
            </a:r>
            <a:r>
              <a:rPr lang="en-GB" sz="2000" b="1" dirty="0" smtClean="0">
                <a:solidFill>
                  <a:srgbClr val="FF0000"/>
                </a:solidFill>
                <a:sym typeface="Symbol"/>
              </a:rPr>
              <a:t>competing optical and thermal hole-emission</a:t>
            </a:r>
            <a:endParaRPr lang="en-GB" sz="2000" b="1" dirty="0">
              <a:solidFill>
                <a:srgbClr val="FF0000"/>
              </a:solidFill>
            </a:endParaRPr>
          </a:p>
          <a:p>
            <a:pPr marL="174625" lvl="1" indent="0">
              <a:buNone/>
              <a:defRPr/>
            </a:pPr>
            <a:r>
              <a:rPr lang="en-ZA" sz="2000" dirty="0" smtClean="0">
                <a:solidFill>
                  <a:srgbClr val="0091FE"/>
                </a:solidFill>
              </a:rPr>
              <a:t>  V</a:t>
            </a:r>
            <a:r>
              <a:rPr lang="en-ZA" sz="2000" baseline="-25000" dirty="0" smtClean="0">
                <a:solidFill>
                  <a:srgbClr val="0091FE"/>
                </a:solidFill>
              </a:rPr>
              <a:t>OC</a:t>
            </a:r>
            <a:r>
              <a:rPr lang="en-ZA" sz="2000" dirty="0" smtClean="0">
                <a:solidFill>
                  <a:srgbClr val="0091FE"/>
                </a:solidFill>
              </a:rPr>
              <a:t> </a:t>
            </a:r>
            <a:r>
              <a:rPr lang="en-ZA" sz="2000" dirty="0">
                <a:solidFill>
                  <a:srgbClr val="0091FE"/>
                </a:solidFill>
              </a:rPr>
              <a:t>recovered by </a:t>
            </a:r>
            <a:r>
              <a:rPr lang="en-ZA" sz="2000" dirty="0" smtClean="0">
                <a:solidFill>
                  <a:srgbClr val="0091FE"/>
                </a:solidFill>
              </a:rPr>
              <a:t>cooling or </a:t>
            </a:r>
            <a:r>
              <a:rPr lang="en-ZA" sz="2000" dirty="0">
                <a:solidFill>
                  <a:srgbClr val="0091FE"/>
                </a:solidFill>
              </a:rPr>
              <a:t>by </a:t>
            </a:r>
            <a:r>
              <a:rPr lang="en-ZA" sz="2000" dirty="0" smtClean="0">
                <a:solidFill>
                  <a:srgbClr val="0091FE"/>
                </a:solidFill>
              </a:rPr>
              <a:t>increasing optical intensity</a:t>
            </a:r>
          </a:p>
          <a:p>
            <a:pPr marL="174625" lvl="1" indent="0">
              <a:buNone/>
              <a:defRPr/>
            </a:pPr>
            <a:endParaRPr lang="en-GB" sz="700" dirty="0">
              <a:solidFill>
                <a:srgbClr val="0091FE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ZA" sz="2000" dirty="0" smtClean="0"/>
              <a:t>Need to know/control the optical and thermal emission kinetics</a:t>
            </a:r>
            <a:endParaRPr lang="en-GB" sz="2000" dirty="0">
              <a:solidFill>
                <a:srgbClr val="0091FE"/>
              </a:solidFill>
            </a:endParaRPr>
          </a:p>
          <a:p>
            <a:pPr marL="717550" lvl="2" indent="-342900">
              <a:defRPr/>
            </a:pPr>
            <a:r>
              <a:rPr lang="en-ZA" sz="2000" dirty="0" smtClean="0">
                <a:solidFill>
                  <a:srgbClr val="0091FE"/>
                </a:solidFill>
              </a:rPr>
              <a:t>Absorption coefficient and hole emission rate</a:t>
            </a:r>
            <a:endParaRPr lang="en-ZA" sz="20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028045"/>
            <a:ext cx="2256968" cy="30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140968" y="4549852"/>
            <a:ext cx="3960000" cy="648072"/>
          </a:xfrm>
          <a:prstGeom prst="rect">
            <a:avLst/>
          </a:prstGeom>
          <a:solidFill>
            <a:srgbClr val="009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-4140968" y="2201359"/>
            <a:ext cx="39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62054" y="1836547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CB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684584" y="4479503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V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-4140968" y="3789433"/>
            <a:ext cx="396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4140968" y="3606170"/>
            <a:ext cx="3960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17" idx="0"/>
          </p:cNvCxnSpPr>
          <p:nvPr/>
        </p:nvCxnSpPr>
        <p:spPr>
          <a:xfrm flipV="1">
            <a:off x="-3344602" y="3786170"/>
            <a:ext cx="0" cy="9033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-3434386" y="360617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8" idx="0"/>
            <a:endCxn id="16" idx="4"/>
          </p:cNvCxnSpPr>
          <p:nvPr/>
        </p:nvCxnSpPr>
        <p:spPr>
          <a:xfrm flipV="1">
            <a:off x="-2895651" y="2193082"/>
            <a:ext cx="0" cy="1416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-2985651" y="201308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-3434602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-2985651" y="360939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-618773" y="324935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I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20" name="Freeform 19"/>
          <p:cNvSpPr/>
          <p:nvPr/>
        </p:nvSpPr>
        <p:spPr>
          <a:xfrm rot="279429">
            <a:off x="-3329294" y="2850733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279429">
            <a:off x="-3755381" y="4045366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-1386672" y="3789433"/>
            <a:ext cx="0" cy="900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-1476672" y="360376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-1472948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-3931431" y="1521161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optical transitions</a:t>
            </a:r>
            <a:endParaRPr lang="en-GB" sz="20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-1404664" y="4077072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thermal</a:t>
            </a:r>
            <a:endParaRPr lang="en-GB" sz="2000" baseline="-25000" dirty="0"/>
          </a:p>
        </p:txBody>
      </p:sp>
      <p:cxnSp>
        <p:nvCxnSpPr>
          <p:cNvPr id="28" name="Straight Arrow Connector 27"/>
          <p:cNvCxnSpPr>
            <a:stCxn id="32" idx="0"/>
          </p:cNvCxnSpPr>
          <p:nvPr/>
        </p:nvCxnSpPr>
        <p:spPr>
          <a:xfrm flipV="1">
            <a:off x="-2190048" y="2201360"/>
            <a:ext cx="0" cy="2488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 rot="279429">
            <a:off x="-2613707" y="3003132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-2280048" y="201308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-2280048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-3996952" y="1921271"/>
            <a:ext cx="2231499" cy="31639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832140" y="6219600"/>
            <a:ext cx="32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H. </a:t>
            </a:r>
            <a:r>
              <a:rPr lang="en-GB" sz="1600" dirty="0" err="1" smtClean="0"/>
              <a:t>fujita</a:t>
            </a:r>
            <a:r>
              <a:rPr lang="en-GB" sz="1600" dirty="0" smtClean="0"/>
              <a:t>, J. James, Sem. Sci. Tech., </a:t>
            </a:r>
            <a:r>
              <a:rPr lang="en-GB" sz="1600" b="1" dirty="0" smtClean="0"/>
              <a:t>29</a:t>
            </a:r>
            <a:r>
              <a:rPr lang="en-GB" sz="1600" dirty="0"/>
              <a:t> (2014) </a:t>
            </a:r>
            <a:r>
              <a:rPr lang="en-GB" sz="1600" dirty="0" smtClean="0"/>
              <a:t> 035014</a:t>
            </a:r>
            <a:endParaRPr lang="en-GB" sz="1600" dirty="0"/>
          </a:p>
        </p:txBody>
      </p:sp>
      <p:sp>
        <p:nvSpPr>
          <p:cNvPr id="36" name="Rectangle 35"/>
          <p:cNvSpPr/>
          <p:nvPr/>
        </p:nvSpPr>
        <p:spPr>
          <a:xfrm>
            <a:off x="1331640" y="3221919"/>
            <a:ext cx="111999" cy="516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446875" y="3068960"/>
            <a:ext cx="146523" cy="1702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247075" y="2580989"/>
            <a:ext cx="0" cy="1176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07015" y="2589357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07015" y="2589357"/>
            <a:ext cx="0" cy="1176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47075" y="3757026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07015" y="3177375"/>
            <a:ext cx="54210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572898" y="3221919"/>
            <a:ext cx="208791" cy="702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781689" y="3770655"/>
            <a:ext cx="225026" cy="18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286635" y="3770655"/>
            <a:ext cx="274178" cy="15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231495" y="3766136"/>
            <a:ext cx="146523" cy="16287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Bent-Up Arrow 51"/>
          <p:cNvSpPr/>
          <p:nvPr/>
        </p:nvSpPr>
        <p:spPr>
          <a:xfrm rot="5400000">
            <a:off x="4739239" y="3506229"/>
            <a:ext cx="648791" cy="186861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7" name="Oval 56"/>
          <p:cNvSpPr/>
          <p:nvPr/>
        </p:nvSpPr>
        <p:spPr>
          <a:xfrm>
            <a:off x="4904807" y="3083877"/>
            <a:ext cx="146523" cy="1702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33" name="Rectangle 18432"/>
          <p:cNvSpPr/>
          <p:nvPr/>
        </p:nvSpPr>
        <p:spPr>
          <a:xfrm>
            <a:off x="3536885" y="3239220"/>
            <a:ext cx="270030" cy="71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3356865" y="3239219"/>
            <a:ext cx="270030" cy="71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284240" y="3699393"/>
            <a:ext cx="162635" cy="24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 flipV="1">
            <a:off x="3477675" y="3248980"/>
            <a:ext cx="84922" cy="53447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434429" y="3797997"/>
            <a:ext cx="146523" cy="16287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3806915" y="3773032"/>
            <a:ext cx="360040" cy="17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707015" y="1028045"/>
            <a:ext cx="0" cy="81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707015" y="1028045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247075" y="1028045"/>
            <a:ext cx="0" cy="81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47075" y="1847545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18436"/>
          <p:cNvSpPr txBox="1"/>
          <p:nvPr/>
        </p:nvSpPr>
        <p:spPr>
          <a:xfrm>
            <a:off x="5291337" y="2878100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IB</a:t>
            </a:r>
            <a:endParaRPr lang="en-GB" sz="2000" dirty="0"/>
          </a:p>
        </p:txBody>
      </p:sp>
      <p:sp>
        <p:nvSpPr>
          <p:cNvPr id="18438" name="Rectangle 18437"/>
          <p:cNvSpPr/>
          <p:nvPr/>
        </p:nvSpPr>
        <p:spPr>
          <a:xfrm>
            <a:off x="2074222" y="908720"/>
            <a:ext cx="2145369" cy="333037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39" name="Rectangle 18438"/>
          <p:cNvSpPr/>
          <p:nvPr/>
        </p:nvSpPr>
        <p:spPr>
          <a:xfrm>
            <a:off x="3851920" y="3221919"/>
            <a:ext cx="735343" cy="21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40" name="TextBox 18439"/>
          <p:cNvSpPr txBox="1"/>
          <p:nvPr/>
        </p:nvSpPr>
        <p:spPr>
          <a:xfrm>
            <a:off x="5337085" y="3284693"/>
            <a:ext cx="11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thermal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442" name="Straight Arrow Connector 18441"/>
          <p:cNvCxnSpPr/>
          <p:nvPr/>
        </p:nvCxnSpPr>
        <p:spPr>
          <a:xfrm flipH="1">
            <a:off x="5063634" y="3487341"/>
            <a:ext cx="339466" cy="794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18445"/>
          <p:cNvSpPr txBox="1"/>
          <p:nvPr/>
        </p:nvSpPr>
        <p:spPr>
          <a:xfrm>
            <a:off x="898836" y="2397158"/>
            <a:ext cx="117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ptical </a:t>
            </a:r>
          </a:p>
          <a:p>
            <a:r>
              <a:rPr lang="en-GB" dirty="0" smtClean="0"/>
              <a:t>transitions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892" y="1019767"/>
            <a:ext cx="2475275" cy="333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0"/>
            <a:ext cx="8229600" cy="908720"/>
          </a:xfrm>
        </p:spPr>
        <p:txBody>
          <a:bodyPr/>
          <a:lstStyle/>
          <a:p>
            <a:r>
              <a:rPr lang="en-ZA" dirty="0" smtClean="0"/>
              <a:t>Reason for V</a:t>
            </a:r>
            <a:r>
              <a:rPr lang="en-ZA" baseline="-25000" dirty="0" smtClean="0"/>
              <a:t>OC</a:t>
            </a:r>
            <a:r>
              <a:rPr lang="en-ZA" dirty="0" smtClean="0"/>
              <a:t> loss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6515" y="4455114"/>
            <a:ext cx="8298414" cy="203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B34"/>
              </a:buClr>
              <a:buFont typeface="Wingdings" pitchFamily="2" charset="2"/>
              <a:buChar char="§"/>
              <a:defRPr sz="24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347663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47688" indent="-198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057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Tx/>
              <a:buChar char="•"/>
              <a:defRPr/>
            </a:pPr>
            <a:r>
              <a:rPr lang="en-GB" sz="2000" dirty="0" smtClean="0"/>
              <a:t>Decrease </a:t>
            </a:r>
            <a:r>
              <a:rPr lang="en-GB" sz="2000" dirty="0"/>
              <a:t>in V</a:t>
            </a:r>
            <a:r>
              <a:rPr lang="en-GB" sz="2000" baseline="-25000" dirty="0"/>
              <a:t>OC</a:t>
            </a:r>
            <a:r>
              <a:rPr lang="en-GB" sz="2000" dirty="0"/>
              <a:t> due to thermal emission of holes quantum </a:t>
            </a:r>
            <a:r>
              <a:rPr lang="en-GB" sz="2000" dirty="0" smtClean="0"/>
              <a:t>rings  </a:t>
            </a:r>
            <a:r>
              <a:rPr lang="en-GB" sz="2000" dirty="0" smtClean="0">
                <a:sym typeface="Symbol"/>
              </a:rPr>
              <a:t>  </a:t>
            </a:r>
            <a:r>
              <a:rPr lang="en-GB" sz="2000" b="1" dirty="0" smtClean="0">
                <a:solidFill>
                  <a:srgbClr val="FF0000"/>
                </a:solidFill>
                <a:sym typeface="Symbol"/>
              </a:rPr>
              <a:t>competing optical and thermal hole-emission</a:t>
            </a:r>
            <a:endParaRPr lang="en-GB" sz="2000" b="1" dirty="0">
              <a:solidFill>
                <a:srgbClr val="FF0000"/>
              </a:solidFill>
            </a:endParaRPr>
          </a:p>
          <a:p>
            <a:pPr marL="174625" lvl="1" indent="0">
              <a:buNone/>
              <a:defRPr/>
            </a:pPr>
            <a:r>
              <a:rPr lang="en-ZA" sz="2000" dirty="0" smtClean="0">
                <a:solidFill>
                  <a:srgbClr val="0091FE"/>
                </a:solidFill>
              </a:rPr>
              <a:t>  V</a:t>
            </a:r>
            <a:r>
              <a:rPr lang="en-ZA" sz="2000" baseline="-25000" dirty="0" smtClean="0">
                <a:solidFill>
                  <a:srgbClr val="0091FE"/>
                </a:solidFill>
              </a:rPr>
              <a:t>OC</a:t>
            </a:r>
            <a:r>
              <a:rPr lang="en-ZA" sz="2000" dirty="0" smtClean="0">
                <a:solidFill>
                  <a:srgbClr val="0091FE"/>
                </a:solidFill>
              </a:rPr>
              <a:t> </a:t>
            </a:r>
            <a:r>
              <a:rPr lang="en-ZA" sz="2000" dirty="0">
                <a:solidFill>
                  <a:srgbClr val="0091FE"/>
                </a:solidFill>
              </a:rPr>
              <a:t>recovered by </a:t>
            </a:r>
            <a:r>
              <a:rPr lang="en-ZA" sz="2000" dirty="0" smtClean="0">
                <a:solidFill>
                  <a:srgbClr val="0091FE"/>
                </a:solidFill>
              </a:rPr>
              <a:t>cooling or </a:t>
            </a:r>
            <a:r>
              <a:rPr lang="en-ZA" sz="2000" dirty="0">
                <a:solidFill>
                  <a:srgbClr val="0091FE"/>
                </a:solidFill>
              </a:rPr>
              <a:t>by </a:t>
            </a:r>
            <a:r>
              <a:rPr lang="en-ZA" sz="2000" dirty="0" smtClean="0">
                <a:solidFill>
                  <a:srgbClr val="0091FE"/>
                </a:solidFill>
              </a:rPr>
              <a:t>increasing optical intensity</a:t>
            </a:r>
          </a:p>
          <a:p>
            <a:pPr marL="174625" lvl="1" indent="0">
              <a:buNone/>
              <a:defRPr/>
            </a:pPr>
            <a:endParaRPr lang="en-GB" sz="700" dirty="0">
              <a:solidFill>
                <a:srgbClr val="0091FE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ZA" sz="2000" dirty="0" smtClean="0"/>
              <a:t>Need to know/control the optical and thermal emission kinetics</a:t>
            </a:r>
            <a:endParaRPr lang="en-GB" sz="2000" dirty="0">
              <a:solidFill>
                <a:srgbClr val="0091FE"/>
              </a:solidFill>
            </a:endParaRPr>
          </a:p>
          <a:p>
            <a:pPr marL="717550" lvl="2" indent="-342900">
              <a:defRPr/>
            </a:pPr>
            <a:r>
              <a:rPr lang="en-ZA" sz="2000" dirty="0" smtClean="0">
                <a:solidFill>
                  <a:srgbClr val="0091FE"/>
                </a:solidFill>
              </a:rPr>
              <a:t>Absorption coefficient and hole emission rate</a:t>
            </a:r>
            <a:endParaRPr lang="en-ZA" sz="20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028045"/>
            <a:ext cx="2256968" cy="30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140968" y="4549852"/>
            <a:ext cx="3960000" cy="648072"/>
          </a:xfrm>
          <a:prstGeom prst="rect">
            <a:avLst/>
          </a:prstGeom>
          <a:solidFill>
            <a:srgbClr val="009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-4140968" y="2201359"/>
            <a:ext cx="39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62054" y="1836547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CB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684584" y="4479503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V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-4140968" y="3789433"/>
            <a:ext cx="3960000" cy="18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4140968" y="3606170"/>
            <a:ext cx="3960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17" idx="0"/>
          </p:cNvCxnSpPr>
          <p:nvPr/>
        </p:nvCxnSpPr>
        <p:spPr>
          <a:xfrm flipV="1">
            <a:off x="-3344602" y="3786170"/>
            <a:ext cx="0" cy="9033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-3434386" y="360617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8" idx="0"/>
            <a:endCxn id="16" idx="4"/>
          </p:cNvCxnSpPr>
          <p:nvPr/>
        </p:nvCxnSpPr>
        <p:spPr>
          <a:xfrm flipV="1">
            <a:off x="-2895651" y="2193082"/>
            <a:ext cx="0" cy="1416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-2985651" y="201308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-3434602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-2985651" y="360939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-618773" y="324935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/>
              <a:t>I</a:t>
            </a:r>
            <a:r>
              <a:rPr lang="en-ZA" sz="2400" dirty="0" smtClean="0"/>
              <a:t>B</a:t>
            </a:r>
            <a:endParaRPr lang="en-GB" sz="2400" dirty="0"/>
          </a:p>
        </p:txBody>
      </p:sp>
      <p:sp>
        <p:nvSpPr>
          <p:cNvPr id="20" name="Freeform 19"/>
          <p:cNvSpPr/>
          <p:nvPr/>
        </p:nvSpPr>
        <p:spPr>
          <a:xfrm rot="279429">
            <a:off x="-3329294" y="2850733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279429">
            <a:off x="-3755381" y="4045366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-1386672" y="3789433"/>
            <a:ext cx="0" cy="900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-1476672" y="3603760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-1472948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-3931431" y="1521161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optical transitions</a:t>
            </a:r>
            <a:endParaRPr lang="en-GB" sz="20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-1404664" y="4077072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>
                <a:sym typeface="Symbol"/>
              </a:rPr>
              <a:t>thermal</a:t>
            </a:r>
            <a:endParaRPr lang="en-GB" sz="2000" baseline="-25000" dirty="0"/>
          </a:p>
        </p:txBody>
      </p:sp>
      <p:cxnSp>
        <p:nvCxnSpPr>
          <p:cNvPr id="28" name="Straight Arrow Connector 27"/>
          <p:cNvCxnSpPr>
            <a:stCxn id="32" idx="0"/>
          </p:cNvCxnSpPr>
          <p:nvPr/>
        </p:nvCxnSpPr>
        <p:spPr>
          <a:xfrm flipV="1">
            <a:off x="-2190048" y="2201360"/>
            <a:ext cx="0" cy="24881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 rot="279429">
            <a:off x="-2613707" y="3003132"/>
            <a:ext cx="338517" cy="385513"/>
          </a:xfrm>
          <a:custGeom>
            <a:avLst/>
            <a:gdLst>
              <a:gd name="connsiteX0" fmla="*/ 0 w 1147314"/>
              <a:gd name="connsiteY0" fmla="*/ 374795 h 588926"/>
              <a:gd name="connsiteX1" fmla="*/ 250167 w 1147314"/>
              <a:gd name="connsiteY1" fmla="*/ 3860 h 588926"/>
              <a:gd name="connsiteX2" fmla="*/ 569344 w 1147314"/>
              <a:gd name="connsiteY2" fmla="*/ 581829 h 588926"/>
              <a:gd name="connsiteX3" fmla="*/ 854016 w 1147314"/>
              <a:gd name="connsiteY3" fmla="*/ 323037 h 588926"/>
              <a:gd name="connsiteX4" fmla="*/ 1147314 w 1147314"/>
              <a:gd name="connsiteY4" fmla="*/ 279905 h 5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14" h="588926">
                <a:moveTo>
                  <a:pt x="0" y="374795"/>
                </a:moveTo>
                <a:cubicBezTo>
                  <a:pt x="77638" y="172074"/>
                  <a:pt x="155276" y="-30646"/>
                  <a:pt x="250167" y="3860"/>
                </a:cubicBezTo>
                <a:cubicBezTo>
                  <a:pt x="345058" y="38366"/>
                  <a:pt x="468703" y="528633"/>
                  <a:pt x="569344" y="581829"/>
                </a:cubicBezTo>
                <a:cubicBezTo>
                  <a:pt x="669985" y="635025"/>
                  <a:pt x="757688" y="373358"/>
                  <a:pt x="854016" y="323037"/>
                </a:cubicBezTo>
                <a:cubicBezTo>
                  <a:pt x="950344" y="272716"/>
                  <a:pt x="1048829" y="276310"/>
                  <a:pt x="1147314" y="27990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-2280048" y="2013082"/>
            <a:ext cx="180000" cy="180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-2280048" y="46895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-3996952" y="1921271"/>
            <a:ext cx="2231499" cy="31639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832140" y="6219600"/>
            <a:ext cx="32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H. </a:t>
            </a:r>
            <a:r>
              <a:rPr lang="en-GB" sz="1600" dirty="0" err="1" smtClean="0"/>
              <a:t>fujita</a:t>
            </a:r>
            <a:r>
              <a:rPr lang="en-GB" sz="1600" dirty="0" smtClean="0"/>
              <a:t>, J. James, Sem. Sci. Tech., </a:t>
            </a:r>
            <a:r>
              <a:rPr lang="en-GB" sz="1600" b="1" dirty="0" smtClean="0"/>
              <a:t>29</a:t>
            </a:r>
            <a:r>
              <a:rPr lang="en-GB" sz="1600" dirty="0"/>
              <a:t> (2014) </a:t>
            </a:r>
            <a:r>
              <a:rPr lang="en-GB" sz="1600" dirty="0" smtClean="0"/>
              <a:t> 035014</a:t>
            </a:r>
            <a:endParaRPr lang="en-GB" sz="1600" dirty="0"/>
          </a:p>
        </p:txBody>
      </p:sp>
      <p:sp>
        <p:nvSpPr>
          <p:cNvPr id="36" name="Rectangle 35"/>
          <p:cNvSpPr/>
          <p:nvPr/>
        </p:nvSpPr>
        <p:spPr>
          <a:xfrm>
            <a:off x="1331640" y="3221919"/>
            <a:ext cx="111999" cy="516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446875" y="3068960"/>
            <a:ext cx="146523" cy="1702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247075" y="2580989"/>
            <a:ext cx="0" cy="1176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07015" y="2589357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07015" y="2589357"/>
            <a:ext cx="0" cy="1176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47075" y="3757026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07015" y="3177375"/>
            <a:ext cx="54210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572898" y="3221919"/>
            <a:ext cx="208791" cy="702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781689" y="3770655"/>
            <a:ext cx="225026" cy="18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286635" y="3770655"/>
            <a:ext cx="274178" cy="15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231495" y="3766136"/>
            <a:ext cx="146523" cy="16287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Bent-Up Arrow 51"/>
          <p:cNvSpPr/>
          <p:nvPr/>
        </p:nvSpPr>
        <p:spPr>
          <a:xfrm rot="5400000">
            <a:off x="4739239" y="3506229"/>
            <a:ext cx="648791" cy="186861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7" name="Oval 56"/>
          <p:cNvSpPr/>
          <p:nvPr/>
        </p:nvSpPr>
        <p:spPr>
          <a:xfrm>
            <a:off x="4904807" y="3083877"/>
            <a:ext cx="146523" cy="1702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33" name="Rectangle 18432"/>
          <p:cNvSpPr/>
          <p:nvPr/>
        </p:nvSpPr>
        <p:spPr>
          <a:xfrm>
            <a:off x="3536885" y="3239220"/>
            <a:ext cx="270030" cy="71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3356865" y="3239219"/>
            <a:ext cx="270030" cy="71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284240" y="3699393"/>
            <a:ext cx="162635" cy="24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 flipV="1">
            <a:off x="3477675" y="3248980"/>
            <a:ext cx="84922" cy="53447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434429" y="3797997"/>
            <a:ext cx="146523" cy="16287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3806915" y="3773032"/>
            <a:ext cx="360040" cy="17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707015" y="1028045"/>
            <a:ext cx="0" cy="81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707015" y="1028045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247075" y="1028045"/>
            <a:ext cx="0" cy="81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47075" y="1847545"/>
            <a:ext cx="540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18436"/>
          <p:cNvSpPr txBox="1"/>
          <p:nvPr/>
        </p:nvSpPr>
        <p:spPr>
          <a:xfrm>
            <a:off x="5291337" y="2878100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IB</a:t>
            </a:r>
            <a:endParaRPr lang="en-GB" sz="2000" dirty="0"/>
          </a:p>
        </p:txBody>
      </p:sp>
      <p:sp>
        <p:nvSpPr>
          <p:cNvPr id="18438" name="Rectangle 18437"/>
          <p:cNvSpPr/>
          <p:nvPr/>
        </p:nvSpPr>
        <p:spPr>
          <a:xfrm>
            <a:off x="2074222" y="908720"/>
            <a:ext cx="2145369" cy="333037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39" name="Rectangle 18438"/>
          <p:cNvSpPr/>
          <p:nvPr/>
        </p:nvSpPr>
        <p:spPr>
          <a:xfrm>
            <a:off x="3851920" y="3221919"/>
            <a:ext cx="735343" cy="21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493866" y="2298212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Competing process </a:t>
            </a:r>
          </a:p>
        </p:txBody>
      </p:sp>
      <p:sp>
        <p:nvSpPr>
          <p:cNvPr id="60" name="Oval 59"/>
          <p:cNvSpPr/>
          <p:nvPr/>
        </p:nvSpPr>
        <p:spPr>
          <a:xfrm rot="2468092">
            <a:off x="4426222" y="1988936"/>
            <a:ext cx="1858997" cy="2443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40" name="TextBox 18439"/>
          <p:cNvSpPr txBox="1"/>
          <p:nvPr/>
        </p:nvSpPr>
        <p:spPr>
          <a:xfrm>
            <a:off x="5337085" y="3284693"/>
            <a:ext cx="11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thermal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442" name="Straight Arrow Connector 18441"/>
          <p:cNvCxnSpPr/>
          <p:nvPr/>
        </p:nvCxnSpPr>
        <p:spPr>
          <a:xfrm flipH="1">
            <a:off x="5063634" y="3487341"/>
            <a:ext cx="339466" cy="794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18445"/>
          <p:cNvSpPr txBox="1"/>
          <p:nvPr/>
        </p:nvSpPr>
        <p:spPr>
          <a:xfrm>
            <a:off x="898836" y="2397158"/>
            <a:ext cx="117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ptical </a:t>
            </a:r>
          </a:p>
          <a:p>
            <a:r>
              <a:rPr lang="en-GB" dirty="0" smtClean="0"/>
              <a:t>transitions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Type II GaSb-GaAs IBSC 03-05-2016</Template>
  <TotalTime>4088</TotalTime>
  <Words>797</Words>
  <Application>Microsoft Office PowerPoint</Application>
  <PresentationFormat>On-screen Show (4:3)</PresentationFormat>
  <Paragraphs>178</Paragraphs>
  <Slides>16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Concourse</vt:lpstr>
      <vt:lpstr>Custom Design</vt:lpstr>
      <vt:lpstr>Graph</vt:lpstr>
      <vt:lpstr>Growth and characterization of GaSb Quantum Rings for Intermediate Band Solar Cells</vt:lpstr>
      <vt:lpstr>Introduction</vt:lpstr>
      <vt:lpstr>  3rd Generation Solar Cells</vt:lpstr>
      <vt:lpstr>Intermediate Band Solar Cell</vt:lpstr>
      <vt:lpstr>Type II GaSb/GaAs QD/QR Solar Cell</vt:lpstr>
      <vt:lpstr>PowerPoint Presentation</vt:lpstr>
      <vt:lpstr>Photo-response and IV under 1-sun</vt:lpstr>
      <vt:lpstr>Reason for VOC loss</vt:lpstr>
      <vt:lpstr>Reason for VOC loss</vt:lpstr>
      <vt:lpstr>Two-photon response measurement</vt:lpstr>
      <vt:lpstr>Two-photon response measurement</vt:lpstr>
      <vt:lpstr>Two-photon response</vt:lpstr>
      <vt:lpstr>Two-photon response</vt:lpstr>
      <vt:lpstr>Summary</vt:lpstr>
      <vt:lpstr>Acknowledgements</vt:lpstr>
      <vt:lpstr>Solving the VOC loss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Magnus Wagener</dc:creator>
  <cp:lastModifiedBy>Allan Gordon</cp:lastModifiedBy>
  <cp:revision>696</cp:revision>
  <cp:lastPrinted>2016-05-13T09:57:35Z</cp:lastPrinted>
  <dcterms:created xsi:type="dcterms:W3CDTF">2014-01-17T14:13:07Z</dcterms:created>
  <dcterms:modified xsi:type="dcterms:W3CDTF">2016-05-18T13:43:31Z</dcterms:modified>
</cp:coreProperties>
</file>